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1"/>
  </p:sldMasterIdLst>
  <p:notesMasterIdLst>
    <p:notesMasterId r:id="rId14"/>
  </p:notesMasterIdLst>
  <p:sldIdLst>
    <p:sldId id="256" r:id="rId2"/>
    <p:sldId id="269" r:id="rId3"/>
    <p:sldId id="267" r:id="rId4"/>
    <p:sldId id="270" r:id="rId5"/>
    <p:sldId id="268" r:id="rId6"/>
    <p:sldId id="263" r:id="rId7"/>
    <p:sldId id="271" r:id="rId8"/>
    <p:sldId id="272" r:id="rId9"/>
    <p:sldId id="273" r:id="rId10"/>
    <p:sldId id="274" r:id="rId11"/>
    <p:sldId id="276"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10" d="100"/>
          <a:sy n="110" d="100"/>
        </p:scale>
        <p:origin x="576" y="78"/>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8BA36-A16A-4C16-8F63-9AEE3FB76278}" type="doc">
      <dgm:prSet loTypeId="urn:microsoft.com/office/officeart/2016/7/layout/HexagonTimeline" loCatId="process" qsTypeId="urn:microsoft.com/office/officeart/2005/8/quickstyle/simple5" qsCatId="simple" csTypeId="urn:microsoft.com/office/officeart/2005/8/colors/accent5_2" csCatId="accent5" phldr="1"/>
      <dgm:spPr/>
      <dgm:t>
        <a:bodyPr/>
        <a:lstStyle/>
        <a:p>
          <a:endParaRPr lang="en-US"/>
        </a:p>
      </dgm:t>
    </dgm:pt>
    <dgm:pt modelId="{79D5E37C-6EE5-46B4-B136-E5E388C14C15}">
      <dgm:prSet/>
      <dgm:spPr>
        <a:solidFill>
          <a:schemeClr val="accent1">
            <a:lumMod val="50000"/>
          </a:schemeClr>
        </a:solidFill>
        <a:ln>
          <a:noFill/>
        </a:ln>
        <a:effectLst/>
      </dgm:spPr>
      <dgm:t>
        <a:bodyPr/>
        <a:lstStyle/>
        <a:p>
          <a:r>
            <a:rPr lang="en-US" dirty="0"/>
            <a:t>FTE PPE</a:t>
          </a:r>
        </a:p>
      </dgm:t>
    </dgm:pt>
    <dgm:pt modelId="{BE57F84A-B207-4C0D-8E09-A4D38A4F8E76}" type="parTrans" cxnId="{BCE39BB1-C22E-497B-987C-BCBDA5A4375D}">
      <dgm:prSet/>
      <dgm:spPr/>
      <dgm:t>
        <a:bodyPr/>
        <a:lstStyle/>
        <a:p>
          <a:endParaRPr lang="en-US"/>
        </a:p>
      </dgm:t>
    </dgm:pt>
    <dgm:pt modelId="{5D7642E4-C295-4232-A0B9-FFB60ECA314A}" type="sibTrans" cxnId="{BCE39BB1-C22E-497B-987C-BCBDA5A4375D}">
      <dgm:prSet/>
      <dgm:spPr/>
      <dgm:t>
        <a:bodyPr/>
        <a:lstStyle/>
        <a:p>
          <a:endParaRPr lang="en-US"/>
        </a:p>
      </dgm:t>
    </dgm:pt>
    <dgm:pt modelId="{3E75349A-CDC7-4946-94A4-E34887B449BA}">
      <dgm:prSet/>
      <dgm:spPr/>
      <dgm:t>
        <a:bodyPr/>
        <a:lstStyle/>
        <a:p>
          <a:r>
            <a:rPr lang="en-US" dirty="0"/>
            <a:t>Last year’s FL Per Pupil Expenditure (PPE) was $8,629 per student</a:t>
          </a:r>
        </a:p>
      </dgm:t>
    </dgm:pt>
    <dgm:pt modelId="{6A082C22-5B54-4131-AEF5-F8B4CD621D35}" type="parTrans" cxnId="{87C2CCCD-2503-438C-8922-672436A9A51E}">
      <dgm:prSet/>
      <dgm:spPr/>
      <dgm:t>
        <a:bodyPr/>
        <a:lstStyle/>
        <a:p>
          <a:endParaRPr lang="en-US"/>
        </a:p>
      </dgm:t>
    </dgm:pt>
    <dgm:pt modelId="{18BA5848-4D28-4878-98D0-6627678AB161}" type="sibTrans" cxnId="{87C2CCCD-2503-438C-8922-672436A9A51E}">
      <dgm:prSet/>
      <dgm:spPr/>
      <dgm:t>
        <a:bodyPr/>
        <a:lstStyle/>
        <a:p>
          <a:endParaRPr lang="en-US"/>
        </a:p>
      </dgm:t>
    </dgm:pt>
    <dgm:pt modelId="{5A7CD7F9-CA4B-4E8F-A1BF-F25860D96E9D}">
      <dgm:prSet/>
      <dgm:spPr>
        <a:solidFill>
          <a:schemeClr val="tx1">
            <a:lumMod val="85000"/>
            <a:lumOff val="15000"/>
          </a:schemeClr>
        </a:solidFill>
        <a:ln>
          <a:noFill/>
        </a:ln>
        <a:effectLst/>
      </dgm:spPr>
      <dgm:t>
        <a:bodyPr/>
        <a:lstStyle/>
        <a:p>
          <a:r>
            <a:rPr lang="en-US" dirty="0"/>
            <a:t>Cost/Learning Hour</a:t>
          </a:r>
        </a:p>
      </dgm:t>
    </dgm:pt>
    <dgm:pt modelId="{D4EECE8E-3013-448B-9DF7-8C096854C02A}" type="parTrans" cxnId="{8668B309-818E-4D64-A43A-A3D51BDFF9E4}">
      <dgm:prSet/>
      <dgm:spPr/>
      <dgm:t>
        <a:bodyPr/>
        <a:lstStyle/>
        <a:p>
          <a:endParaRPr lang="en-US"/>
        </a:p>
      </dgm:t>
    </dgm:pt>
    <dgm:pt modelId="{22778933-56E6-4E89-B68E-F8578CFE0734}" type="sibTrans" cxnId="{8668B309-818E-4D64-A43A-A3D51BDFF9E4}">
      <dgm:prSet/>
      <dgm:spPr/>
      <dgm:t>
        <a:bodyPr/>
        <a:lstStyle/>
        <a:p>
          <a:endParaRPr lang="en-US"/>
        </a:p>
      </dgm:t>
    </dgm:pt>
    <dgm:pt modelId="{721865A7-48DF-48AF-B013-2706AB04AECB}">
      <dgm:prSet/>
      <dgm:spPr/>
      <dgm:t>
        <a:bodyPr/>
        <a:lstStyle/>
        <a:p>
          <a:r>
            <a:rPr lang="en-US" noProof="0" dirty="0"/>
            <a:t>This equates to a cost of $7.29 per hour of student learning. This can be utilized in determining the total benefit of the program as a </a:t>
          </a:r>
          <a:r>
            <a:rPr lang="en-US" i="1" noProof="0" dirty="0"/>
            <a:t>cost avoided</a:t>
          </a:r>
          <a:r>
            <a:rPr lang="en-US" noProof="0" dirty="0"/>
            <a:t> as long as we can determine the number of hours of educational growth a student has obtained</a:t>
          </a:r>
        </a:p>
      </dgm:t>
    </dgm:pt>
    <dgm:pt modelId="{9867F13E-F6DE-45B4-9F66-F9748662E707}" type="parTrans" cxnId="{CD5F7384-F42E-47EB-A5DD-AC4847277DA6}">
      <dgm:prSet/>
      <dgm:spPr/>
      <dgm:t>
        <a:bodyPr/>
        <a:lstStyle/>
        <a:p>
          <a:endParaRPr lang="en-US"/>
        </a:p>
      </dgm:t>
    </dgm:pt>
    <dgm:pt modelId="{C10D6369-C1DA-4ABD-A9C2-1793F41241FC}" type="sibTrans" cxnId="{CD5F7384-F42E-47EB-A5DD-AC4847277DA6}">
      <dgm:prSet/>
      <dgm:spPr/>
      <dgm:t>
        <a:bodyPr/>
        <a:lstStyle/>
        <a:p>
          <a:endParaRPr lang="en-US"/>
        </a:p>
      </dgm:t>
    </dgm:pt>
    <dgm:pt modelId="{6EC236B8-3DCD-4D3B-BA1A-4DDB2D1D0501}">
      <dgm:prSet/>
      <dgm:spPr>
        <a:solidFill>
          <a:schemeClr val="bg1">
            <a:lumMod val="85000"/>
          </a:schemeClr>
        </a:solidFill>
        <a:ln>
          <a:noFill/>
        </a:ln>
        <a:effectLst/>
      </dgm:spPr>
      <dgm:t>
        <a:bodyPr/>
        <a:lstStyle/>
        <a:p>
          <a:r>
            <a:rPr lang="en-US" dirty="0">
              <a:solidFill>
                <a:schemeClr val="tx1"/>
              </a:solidFill>
            </a:rPr>
            <a:t>Time</a:t>
          </a:r>
        </a:p>
      </dgm:t>
    </dgm:pt>
    <dgm:pt modelId="{A089C88B-5621-431F-9218-EEAA3DB4532B}" type="parTrans" cxnId="{DEBF011F-DBF0-41C7-AD96-98CB1261F1E6}">
      <dgm:prSet/>
      <dgm:spPr/>
      <dgm:t>
        <a:bodyPr/>
        <a:lstStyle/>
        <a:p>
          <a:endParaRPr lang="en-US"/>
        </a:p>
      </dgm:t>
    </dgm:pt>
    <dgm:pt modelId="{0392B523-7A12-4227-AFCC-1ECAFEDF80F5}" type="sibTrans" cxnId="{DEBF011F-DBF0-41C7-AD96-98CB1261F1E6}">
      <dgm:prSet/>
      <dgm:spPr/>
      <dgm:t>
        <a:bodyPr/>
        <a:lstStyle/>
        <a:p>
          <a:endParaRPr lang="en-US"/>
        </a:p>
      </dgm:t>
    </dgm:pt>
    <dgm:pt modelId="{77CFE12A-47BC-4C5B-8B19-9A3624B335DE}">
      <dgm:prSet/>
      <dgm:spPr/>
      <dgm:t>
        <a:bodyPr/>
        <a:lstStyle/>
        <a:p>
          <a:r>
            <a:rPr lang="en-US" dirty="0"/>
            <a:t>In Osceola County, students have approximately 1,183  hours of education per year after removing time for transition, recess, and lunch</a:t>
          </a:r>
        </a:p>
      </dgm:t>
    </dgm:pt>
    <dgm:pt modelId="{EA77DA41-DCDA-4F52-8093-032D4584C46B}" type="parTrans" cxnId="{E619F6D2-AB4E-4568-AA0D-DD5B723984E4}">
      <dgm:prSet/>
      <dgm:spPr/>
      <dgm:t>
        <a:bodyPr/>
        <a:lstStyle/>
        <a:p>
          <a:endParaRPr lang="en-US"/>
        </a:p>
      </dgm:t>
    </dgm:pt>
    <dgm:pt modelId="{2063576C-C2E8-4611-9778-BA81802BB256}" type="sibTrans" cxnId="{E619F6D2-AB4E-4568-AA0D-DD5B723984E4}">
      <dgm:prSet/>
      <dgm:spPr/>
      <dgm:t>
        <a:bodyPr/>
        <a:lstStyle/>
        <a:p>
          <a:endParaRPr lang="en-US"/>
        </a:p>
      </dgm:t>
    </dgm:pt>
    <dgm:pt modelId="{BA270F43-0C36-4246-8BB8-6065D927DFD3}" type="pres">
      <dgm:prSet presAssocID="{AB08BA36-A16A-4C16-8F63-9AEE3FB76278}" presName="Name0" presStyleCnt="0">
        <dgm:presLayoutVars>
          <dgm:chMax/>
          <dgm:chPref/>
          <dgm:animLvl val="lvl"/>
        </dgm:presLayoutVars>
      </dgm:prSet>
      <dgm:spPr/>
    </dgm:pt>
    <dgm:pt modelId="{DB77968F-28AC-402A-ADE0-64611B01B33F}" type="pres">
      <dgm:prSet presAssocID="{79D5E37C-6EE5-46B4-B136-E5E388C14C15}" presName="composite" presStyleCnt="0"/>
      <dgm:spPr/>
    </dgm:pt>
    <dgm:pt modelId="{87197975-52CC-4703-B090-3C0D7101D171}" type="pres">
      <dgm:prSet presAssocID="{79D5E37C-6EE5-46B4-B136-E5E388C14C15}" presName="Parent1" presStyleLbl="alignNode1" presStyleIdx="0" presStyleCnt="3">
        <dgm:presLayoutVars>
          <dgm:chMax val="1"/>
          <dgm:chPref val="1"/>
          <dgm:bulletEnabled val="1"/>
        </dgm:presLayoutVars>
      </dgm:prSet>
      <dgm:spPr/>
    </dgm:pt>
    <dgm:pt modelId="{95FCF055-303A-4445-9813-7E8E825042F7}" type="pres">
      <dgm:prSet presAssocID="{79D5E37C-6EE5-46B4-B136-E5E388C14C15}" presName="Childtext1" presStyleLbl="revTx" presStyleIdx="0" presStyleCnt="3">
        <dgm:presLayoutVars>
          <dgm:chMax val="0"/>
          <dgm:chPref val="0"/>
          <dgm:bulletEnabled/>
        </dgm:presLayoutVars>
      </dgm:prSet>
      <dgm:spPr/>
    </dgm:pt>
    <dgm:pt modelId="{D01E2BCD-A874-4A1C-89AC-5538E4157620}" type="pres">
      <dgm:prSet presAssocID="{79D5E37C-6EE5-46B4-B136-E5E388C14C15}" presName="ConnectLine" presStyleLbl="sibTrans1D1" presStyleIdx="0" presStyleCnt="3"/>
      <dgm:spPr>
        <a:noFill/>
        <a:ln w="12700" cap="flat" cmpd="sng" algn="in">
          <a:solidFill>
            <a:schemeClr val="accent5">
              <a:hueOff val="0"/>
              <a:satOff val="0"/>
              <a:lumOff val="0"/>
              <a:alphaOff val="0"/>
            </a:schemeClr>
          </a:solidFill>
          <a:prstDash val="dash"/>
        </a:ln>
        <a:effectLst/>
      </dgm:spPr>
    </dgm:pt>
    <dgm:pt modelId="{42FDB9A9-E4A8-41C4-8D31-90A173B96E5C}" type="pres">
      <dgm:prSet presAssocID="{79D5E37C-6EE5-46B4-B136-E5E388C14C15}" presName="ConnectLineEnd" presStyleLbl="node1" presStyleIdx="0" presStyleCnt="3"/>
      <dgm:spPr>
        <a:solidFill>
          <a:schemeClr val="accent1">
            <a:lumMod val="50000"/>
          </a:schemeClr>
        </a:solidFill>
        <a:effectLst/>
      </dgm:spPr>
    </dgm:pt>
    <dgm:pt modelId="{3D54F6D0-2057-4B25-8365-ED10A3FE5FAC}" type="pres">
      <dgm:prSet presAssocID="{79D5E37C-6EE5-46B4-B136-E5E388C14C15}" presName="EmptyPane" presStyleCnt="0"/>
      <dgm:spPr/>
    </dgm:pt>
    <dgm:pt modelId="{9B8552CD-49EF-4C0D-A1E0-14E2B93937C6}" type="pres">
      <dgm:prSet presAssocID="{5D7642E4-C295-4232-A0B9-FFB60ECA314A}" presName="spaceBetweenRectangles" presStyleLbl="fgAcc1" presStyleIdx="0" presStyleCnt="2"/>
      <dgm:spPr/>
    </dgm:pt>
    <dgm:pt modelId="{B9613699-D389-47DE-94A2-9874595052A1}" type="pres">
      <dgm:prSet presAssocID="{5A7CD7F9-CA4B-4E8F-A1BF-F25860D96E9D}" presName="composite" presStyleCnt="0"/>
      <dgm:spPr/>
    </dgm:pt>
    <dgm:pt modelId="{26B4BD2F-FDF2-43F2-B16B-BEB2D2725732}" type="pres">
      <dgm:prSet presAssocID="{5A7CD7F9-CA4B-4E8F-A1BF-F25860D96E9D}" presName="Parent1" presStyleLbl="alignNode1" presStyleIdx="1" presStyleCnt="3" custScaleX="123636">
        <dgm:presLayoutVars>
          <dgm:chMax val="1"/>
          <dgm:chPref val="1"/>
          <dgm:bulletEnabled val="1"/>
        </dgm:presLayoutVars>
      </dgm:prSet>
      <dgm:spPr/>
    </dgm:pt>
    <dgm:pt modelId="{6C70F55F-492B-43E5-837C-20655AECEE3D}" type="pres">
      <dgm:prSet presAssocID="{5A7CD7F9-CA4B-4E8F-A1BF-F25860D96E9D}" presName="Childtext1" presStyleLbl="revTx" presStyleIdx="1" presStyleCnt="3">
        <dgm:presLayoutVars>
          <dgm:chMax val="0"/>
          <dgm:chPref val="0"/>
          <dgm:bulletEnabled/>
        </dgm:presLayoutVars>
      </dgm:prSet>
      <dgm:spPr/>
    </dgm:pt>
    <dgm:pt modelId="{EFE2D3E2-1871-4306-945A-082E4C6DFF62}" type="pres">
      <dgm:prSet presAssocID="{5A7CD7F9-CA4B-4E8F-A1BF-F25860D96E9D}" presName="ConnectLine" presStyleLbl="sibTrans1D1" presStyleIdx="1" presStyleCnt="3"/>
      <dgm:spPr>
        <a:noFill/>
        <a:ln w="12700" cap="flat" cmpd="sng" algn="in">
          <a:solidFill>
            <a:schemeClr val="accent5">
              <a:hueOff val="0"/>
              <a:satOff val="0"/>
              <a:lumOff val="0"/>
              <a:alphaOff val="0"/>
            </a:schemeClr>
          </a:solidFill>
          <a:prstDash val="dash"/>
        </a:ln>
        <a:effectLst/>
      </dgm:spPr>
    </dgm:pt>
    <dgm:pt modelId="{1FA22CC1-F421-42D7-B327-A0748A5CA8CA}" type="pres">
      <dgm:prSet presAssocID="{5A7CD7F9-CA4B-4E8F-A1BF-F25860D96E9D}" presName="ConnectLineEnd" presStyleLbl="node1" presStyleIdx="1" presStyleCnt="3"/>
      <dgm:spPr>
        <a:solidFill>
          <a:schemeClr val="tx1">
            <a:lumMod val="85000"/>
            <a:lumOff val="15000"/>
          </a:schemeClr>
        </a:solidFill>
        <a:effectLst/>
      </dgm:spPr>
    </dgm:pt>
    <dgm:pt modelId="{B9AAF34C-316B-4600-BE86-CE8E2DB2A167}" type="pres">
      <dgm:prSet presAssocID="{5A7CD7F9-CA4B-4E8F-A1BF-F25860D96E9D}" presName="EmptyPane" presStyleCnt="0"/>
      <dgm:spPr/>
    </dgm:pt>
    <dgm:pt modelId="{237EB574-03EA-4B5E-A071-20BFF7A94025}" type="pres">
      <dgm:prSet presAssocID="{22778933-56E6-4E89-B68E-F8578CFE0734}" presName="spaceBetweenRectangles" presStyleLbl="fgAcc1" presStyleIdx="1" presStyleCnt="2"/>
      <dgm:spPr/>
    </dgm:pt>
    <dgm:pt modelId="{8713FAAE-A94E-4C45-80CC-D0CADC2C45F5}" type="pres">
      <dgm:prSet presAssocID="{6EC236B8-3DCD-4D3B-BA1A-4DDB2D1D0501}" presName="composite" presStyleCnt="0"/>
      <dgm:spPr/>
    </dgm:pt>
    <dgm:pt modelId="{42647E7A-7F8D-43C5-B7AA-DB1A84D62562}" type="pres">
      <dgm:prSet presAssocID="{6EC236B8-3DCD-4D3B-BA1A-4DDB2D1D0501}" presName="Parent1" presStyleLbl="alignNode1" presStyleIdx="2" presStyleCnt="3">
        <dgm:presLayoutVars>
          <dgm:chMax val="1"/>
          <dgm:chPref val="1"/>
          <dgm:bulletEnabled val="1"/>
        </dgm:presLayoutVars>
      </dgm:prSet>
      <dgm:spPr/>
    </dgm:pt>
    <dgm:pt modelId="{6459495F-68A2-4439-A9B3-5DDACF24ECD9}" type="pres">
      <dgm:prSet presAssocID="{6EC236B8-3DCD-4D3B-BA1A-4DDB2D1D0501}" presName="Childtext1" presStyleLbl="revTx" presStyleIdx="2" presStyleCnt="3">
        <dgm:presLayoutVars>
          <dgm:chMax val="0"/>
          <dgm:chPref val="0"/>
          <dgm:bulletEnabled/>
        </dgm:presLayoutVars>
      </dgm:prSet>
      <dgm:spPr/>
    </dgm:pt>
    <dgm:pt modelId="{DA9415BC-5F5D-427A-8E4A-15DE1DCD00EC}" type="pres">
      <dgm:prSet presAssocID="{6EC236B8-3DCD-4D3B-BA1A-4DDB2D1D0501}" presName="ConnectLine" presStyleLbl="sibTrans1D1" presStyleIdx="2" presStyleCnt="3"/>
      <dgm:spPr>
        <a:noFill/>
        <a:ln w="12700" cap="flat" cmpd="sng" algn="in">
          <a:solidFill>
            <a:schemeClr val="accent5">
              <a:hueOff val="0"/>
              <a:satOff val="0"/>
              <a:lumOff val="0"/>
              <a:alphaOff val="0"/>
            </a:schemeClr>
          </a:solidFill>
          <a:prstDash val="dash"/>
        </a:ln>
        <a:effectLst/>
      </dgm:spPr>
    </dgm:pt>
    <dgm:pt modelId="{66283014-8366-4F80-A66F-FA0C7794F36F}" type="pres">
      <dgm:prSet presAssocID="{6EC236B8-3DCD-4D3B-BA1A-4DDB2D1D0501}" presName="ConnectLineEnd" presStyleLbl="node1" presStyleIdx="2" presStyleCnt="3"/>
      <dgm:spPr>
        <a:solidFill>
          <a:schemeClr val="bg1">
            <a:lumMod val="75000"/>
          </a:schemeClr>
        </a:solidFill>
        <a:effectLst/>
      </dgm:spPr>
    </dgm:pt>
    <dgm:pt modelId="{AF0F2ED6-BC80-4E40-B2CD-6C12B31151D5}" type="pres">
      <dgm:prSet presAssocID="{6EC236B8-3DCD-4D3B-BA1A-4DDB2D1D0501}" presName="EmptyPane" presStyleCnt="0"/>
      <dgm:spPr/>
    </dgm:pt>
  </dgm:ptLst>
  <dgm:cxnLst>
    <dgm:cxn modelId="{8668B309-818E-4D64-A43A-A3D51BDFF9E4}" srcId="{AB08BA36-A16A-4C16-8F63-9AEE3FB76278}" destId="{5A7CD7F9-CA4B-4E8F-A1BF-F25860D96E9D}" srcOrd="1" destOrd="0" parTransId="{D4EECE8E-3013-448B-9DF7-8C096854C02A}" sibTransId="{22778933-56E6-4E89-B68E-F8578CFE0734}"/>
    <dgm:cxn modelId="{DEBF011F-DBF0-41C7-AD96-98CB1261F1E6}" srcId="{AB08BA36-A16A-4C16-8F63-9AEE3FB76278}" destId="{6EC236B8-3DCD-4D3B-BA1A-4DDB2D1D0501}" srcOrd="2" destOrd="0" parTransId="{A089C88B-5621-431F-9218-EEAA3DB4532B}" sibTransId="{0392B523-7A12-4227-AFCC-1ECAFEDF80F5}"/>
    <dgm:cxn modelId="{56BFC82A-B3C7-4D8B-B364-019866A43DF2}" type="presOf" srcId="{79D5E37C-6EE5-46B4-B136-E5E388C14C15}" destId="{87197975-52CC-4703-B090-3C0D7101D171}" srcOrd="0" destOrd="0" presId="urn:microsoft.com/office/officeart/2016/7/layout/HexagonTimeline"/>
    <dgm:cxn modelId="{37D9742D-B407-42C5-B0AF-29F531C5FE4B}" type="presOf" srcId="{77CFE12A-47BC-4C5B-8B19-9A3624B335DE}" destId="{6459495F-68A2-4439-A9B3-5DDACF24ECD9}" srcOrd="0" destOrd="0" presId="urn:microsoft.com/office/officeart/2016/7/layout/HexagonTimeline"/>
    <dgm:cxn modelId="{EBDB614A-5533-4D48-BD82-CD12634648C8}" type="presOf" srcId="{3E75349A-CDC7-4946-94A4-E34887B449BA}" destId="{95FCF055-303A-4445-9813-7E8E825042F7}" srcOrd="0" destOrd="0" presId="urn:microsoft.com/office/officeart/2016/7/layout/HexagonTimeline"/>
    <dgm:cxn modelId="{F8DCE64F-0CDA-4F47-A51D-A37BFD6B9D59}" type="presOf" srcId="{AB08BA36-A16A-4C16-8F63-9AEE3FB76278}" destId="{BA270F43-0C36-4246-8BB8-6065D927DFD3}" srcOrd="0" destOrd="0" presId="urn:microsoft.com/office/officeart/2016/7/layout/HexagonTimeline"/>
    <dgm:cxn modelId="{CD5F7384-F42E-47EB-A5DD-AC4847277DA6}" srcId="{5A7CD7F9-CA4B-4E8F-A1BF-F25860D96E9D}" destId="{721865A7-48DF-48AF-B013-2706AB04AECB}" srcOrd="0" destOrd="0" parTransId="{9867F13E-F6DE-45B4-9F66-F9748662E707}" sibTransId="{C10D6369-C1DA-4ABD-A9C2-1793F41241FC}"/>
    <dgm:cxn modelId="{BBC024AB-6643-4926-91A5-93900D44CDD9}" type="presOf" srcId="{721865A7-48DF-48AF-B013-2706AB04AECB}" destId="{6C70F55F-492B-43E5-837C-20655AECEE3D}" srcOrd="0" destOrd="0" presId="urn:microsoft.com/office/officeart/2016/7/layout/HexagonTimeline"/>
    <dgm:cxn modelId="{BCE39BB1-C22E-497B-987C-BCBDA5A4375D}" srcId="{AB08BA36-A16A-4C16-8F63-9AEE3FB76278}" destId="{79D5E37C-6EE5-46B4-B136-E5E388C14C15}" srcOrd="0" destOrd="0" parTransId="{BE57F84A-B207-4C0D-8E09-A4D38A4F8E76}" sibTransId="{5D7642E4-C295-4232-A0B9-FFB60ECA314A}"/>
    <dgm:cxn modelId="{87C2CCCD-2503-438C-8922-672436A9A51E}" srcId="{79D5E37C-6EE5-46B4-B136-E5E388C14C15}" destId="{3E75349A-CDC7-4946-94A4-E34887B449BA}" srcOrd="0" destOrd="0" parTransId="{6A082C22-5B54-4131-AEF5-F8B4CD621D35}" sibTransId="{18BA5848-4D28-4878-98D0-6627678AB161}"/>
    <dgm:cxn modelId="{E619F6D2-AB4E-4568-AA0D-DD5B723984E4}" srcId="{6EC236B8-3DCD-4D3B-BA1A-4DDB2D1D0501}" destId="{77CFE12A-47BC-4C5B-8B19-9A3624B335DE}" srcOrd="0" destOrd="0" parTransId="{EA77DA41-DCDA-4F52-8093-032D4584C46B}" sibTransId="{2063576C-C2E8-4611-9778-BA81802BB256}"/>
    <dgm:cxn modelId="{5F68CEE0-D8AC-420D-A3D8-E0DBA8791EB8}" type="presOf" srcId="{5A7CD7F9-CA4B-4E8F-A1BF-F25860D96E9D}" destId="{26B4BD2F-FDF2-43F2-B16B-BEB2D2725732}" srcOrd="0" destOrd="0" presId="urn:microsoft.com/office/officeart/2016/7/layout/HexagonTimeline"/>
    <dgm:cxn modelId="{AD80E6F2-38FF-45B8-94E2-E6E589FE6739}" type="presOf" srcId="{6EC236B8-3DCD-4D3B-BA1A-4DDB2D1D0501}" destId="{42647E7A-7F8D-43C5-B7AA-DB1A84D62562}" srcOrd="0" destOrd="0" presId="urn:microsoft.com/office/officeart/2016/7/layout/HexagonTimeline"/>
    <dgm:cxn modelId="{B88E1EBD-801F-4C31-BE75-DBBD8A06DC99}" type="presParOf" srcId="{BA270F43-0C36-4246-8BB8-6065D927DFD3}" destId="{DB77968F-28AC-402A-ADE0-64611B01B33F}" srcOrd="0" destOrd="0" presId="urn:microsoft.com/office/officeart/2016/7/layout/HexagonTimeline"/>
    <dgm:cxn modelId="{D2B6F50D-D050-47D7-87AB-B741677EF213}" type="presParOf" srcId="{DB77968F-28AC-402A-ADE0-64611B01B33F}" destId="{87197975-52CC-4703-B090-3C0D7101D171}" srcOrd="0" destOrd="0" presId="urn:microsoft.com/office/officeart/2016/7/layout/HexagonTimeline"/>
    <dgm:cxn modelId="{E7B89C9F-BC39-4F7E-B9F4-FCD18352F6D1}" type="presParOf" srcId="{DB77968F-28AC-402A-ADE0-64611B01B33F}" destId="{95FCF055-303A-4445-9813-7E8E825042F7}" srcOrd="1" destOrd="0" presId="urn:microsoft.com/office/officeart/2016/7/layout/HexagonTimeline"/>
    <dgm:cxn modelId="{B66F869E-BCF8-434A-977B-F92DEBD2D74E}" type="presParOf" srcId="{DB77968F-28AC-402A-ADE0-64611B01B33F}" destId="{D01E2BCD-A874-4A1C-89AC-5538E4157620}" srcOrd="2" destOrd="0" presId="urn:microsoft.com/office/officeart/2016/7/layout/HexagonTimeline"/>
    <dgm:cxn modelId="{DEA4149D-1D31-4367-AAA4-C3A793C12B52}" type="presParOf" srcId="{DB77968F-28AC-402A-ADE0-64611B01B33F}" destId="{42FDB9A9-E4A8-41C4-8D31-90A173B96E5C}" srcOrd="3" destOrd="0" presId="urn:microsoft.com/office/officeart/2016/7/layout/HexagonTimeline"/>
    <dgm:cxn modelId="{02E1726A-92D2-42E5-B2C8-D25A44469517}" type="presParOf" srcId="{DB77968F-28AC-402A-ADE0-64611B01B33F}" destId="{3D54F6D0-2057-4B25-8365-ED10A3FE5FAC}" srcOrd="4" destOrd="0" presId="urn:microsoft.com/office/officeart/2016/7/layout/HexagonTimeline"/>
    <dgm:cxn modelId="{49F734AF-39AD-4CCA-B2FA-9633454D1D8D}" type="presParOf" srcId="{BA270F43-0C36-4246-8BB8-6065D927DFD3}" destId="{9B8552CD-49EF-4C0D-A1E0-14E2B93937C6}" srcOrd="1" destOrd="0" presId="urn:microsoft.com/office/officeart/2016/7/layout/HexagonTimeline"/>
    <dgm:cxn modelId="{E0AE7E7D-B690-4553-A347-052F2D67E1C7}" type="presParOf" srcId="{BA270F43-0C36-4246-8BB8-6065D927DFD3}" destId="{B9613699-D389-47DE-94A2-9874595052A1}" srcOrd="2" destOrd="0" presId="urn:microsoft.com/office/officeart/2016/7/layout/HexagonTimeline"/>
    <dgm:cxn modelId="{549A0D3D-F32A-4EB0-B8A9-B6A9E9177C3A}" type="presParOf" srcId="{B9613699-D389-47DE-94A2-9874595052A1}" destId="{26B4BD2F-FDF2-43F2-B16B-BEB2D2725732}" srcOrd="0" destOrd="0" presId="urn:microsoft.com/office/officeart/2016/7/layout/HexagonTimeline"/>
    <dgm:cxn modelId="{2BF5E4F5-C1B7-457A-AAE7-8385CAD99FC1}" type="presParOf" srcId="{B9613699-D389-47DE-94A2-9874595052A1}" destId="{6C70F55F-492B-43E5-837C-20655AECEE3D}" srcOrd="1" destOrd="0" presId="urn:microsoft.com/office/officeart/2016/7/layout/HexagonTimeline"/>
    <dgm:cxn modelId="{63C06404-3690-4964-B886-10BBA95BCCEC}" type="presParOf" srcId="{B9613699-D389-47DE-94A2-9874595052A1}" destId="{EFE2D3E2-1871-4306-945A-082E4C6DFF62}" srcOrd="2" destOrd="0" presId="urn:microsoft.com/office/officeart/2016/7/layout/HexagonTimeline"/>
    <dgm:cxn modelId="{2F2DDBDE-F1FC-41A5-905E-531E19AA631B}" type="presParOf" srcId="{B9613699-D389-47DE-94A2-9874595052A1}" destId="{1FA22CC1-F421-42D7-B327-A0748A5CA8CA}" srcOrd="3" destOrd="0" presId="urn:microsoft.com/office/officeart/2016/7/layout/HexagonTimeline"/>
    <dgm:cxn modelId="{D20EFF5F-B5DA-452C-A36F-6CA0A783032E}" type="presParOf" srcId="{B9613699-D389-47DE-94A2-9874595052A1}" destId="{B9AAF34C-316B-4600-BE86-CE8E2DB2A167}" srcOrd="4" destOrd="0" presId="urn:microsoft.com/office/officeart/2016/7/layout/HexagonTimeline"/>
    <dgm:cxn modelId="{58A13DBD-6EE7-46A3-93A2-57A7073EC670}" type="presParOf" srcId="{BA270F43-0C36-4246-8BB8-6065D927DFD3}" destId="{237EB574-03EA-4B5E-A071-20BFF7A94025}" srcOrd="3" destOrd="0" presId="urn:microsoft.com/office/officeart/2016/7/layout/HexagonTimeline"/>
    <dgm:cxn modelId="{5CFE21CE-9216-4262-88DE-8E74347B84A1}" type="presParOf" srcId="{BA270F43-0C36-4246-8BB8-6065D927DFD3}" destId="{8713FAAE-A94E-4C45-80CC-D0CADC2C45F5}" srcOrd="4" destOrd="0" presId="urn:microsoft.com/office/officeart/2016/7/layout/HexagonTimeline"/>
    <dgm:cxn modelId="{9767D93C-1927-4E18-9B06-9C9922515002}" type="presParOf" srcId="{8713FAAE-A94E-4C45-80CC-D0CADC2C45F5}" destId="{42647E7A-7F8D-43C5-B7AA-DB1A84D62562}" srcOrd="0" destOrd="0" presId="urn:microsoft.com/office/officeart/2016/7/layout/HexagonTimeline"/>
    <dgm:cxn modelId="{A0BC8C4E-9631-4C4D-B1B5-67F3D8039D9D}" type="presParOf" srcId="{8713FAAE-A94E-4C45-80CC-D0CADC2C45F5}" destId="{6459495F-68A2-4439-A9B3-5DDACF24ECD9}" srcOrd="1" destOrd="0" presId="urn:microsoft.com/office/officeart/2016/7/layout/HexagonTimeline"/>
    <dgm:cxn modelId="{2AC3F135-61F4-4121-93E8-68BCF3AE7F1F}" type="presParOf" srcId="{8713FAAE-A94E-4C45-80CC-D0CADC2C45F5}" destId="{DA9415BC-5F5D-427A-8E4A-15DE1DCD00EC}" srcOrd="2" destOrd="0" presId="urn:microsoft.com/office/officeart/2016/7/layout/HexagonTimeline"/>
    <dgm:cxn modelId="{2B07FAA7-1259-4427-830E-DC787E62C767}" type="presParOf" srcId="{8713FAAE-A94E-4C45-80CC-D0CADC2C45F5}" destId="{66283014-8366-4F80-A66F-FA0C7794F36F}" srcOrd="3" destOrd="0" presId="urn:microsoft.com/office/officeart/2016/7/layout/HexagonTimeline"/>
    <dgm:cxn modelId="{3CACEA81-F876-4956-86AA-EB1B446D4EE8}" type="presParOf" srcId="{8713FAAE-A94E-4C45-80CC-D0CADC2C45F5}" destId="{AF0F2ED6-BC80-4E40-B2CD-6C12B31151D5}"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8BA36-A16A-4C16-8F63-9AEE3FB76278}" type="doc">
      <dgm:prSet loTypeId="urn:microsoft.com/office/officeart/2016/7/layout/HexagonTimeline" loCatId="process" qsTypeId="urn:microsoft.com/office/officeart/2005/8/quickstyle/simple5" qsCatId="simple" csTypeId="urn:microsoft.com/office/officeart/2005/8/colors/accent5_2" csCatId="accent5" phldr="1"/>
      <dgm:spPr/>
      <dgm:t>
        <a:bodyPr/>
        <a:lstStyle/>
        <a:p>
          <a:endParaRPr lang="en-US"/>
        </a:p>
      </dgm:t>
    </dgm:pt>
    <dgm:pt modelId="{79D5E37C-6EE5-46B4-B136-E5E388C14C15}">
      <dgm:prSet/>
      <dgm:spPr>
        <a:solidFill>
          <a:schemeClr val="accent1">
            <a:lumMod val="50000"/>
          </a:schemeClr>
        </a:solidFill>
        <a:ln>
          <a:noFill/>
        </a:ln>
        <a:effectLst/>
      </dgm:spPr>
      <dgm:t>
        <a:bodyPr/>
        <a:lstStyle/>
        <a:p>
          <a:r>
            <a:rPr lang="en-US" dirty="0"/>
            <a:t>Cost</a:t>
          </a:r>
        </a:p>
      </dgm:t>
    </dgm:pt>
    <dgm:pt modelId="{BE57F84A-B207-4C0D-8E09-A4D38A4F8E76}" type="parTrans" cxnId="{BCE39BB1-C22E-497B-987C-BCBDA5A4375D}">
      <dgm:prSet/>
      <dgm:spPr/>
      <dgm:t>
        <a:bodyPr/>
        <a:lstStyle/>
        <a:p>
          <a:endParaRPr lang="en-US"/>
        </a:p>
      </dgm:t>
    </dgm:pt>
    <dgm:pt modelId="{5D7642E4-C295-4232-A0B9-FFB60ECA314A}" type="sibTrans" cxnId="{BCE39BB1-C22E-497B-987C-BCBDA5A4375D}">
      <dgm:prSet/>
      <dgm:spPr/>
      <dgm:t>
        <a:bodyPr/>
        <a:lstStyle/>
        <a:p>
          <a:endParaRPr lang="en-US"/>
        </a:p>
      </dgm:t>
    </dgm:pt>
    <dgm:pt modelId="{3E75349A-CDC7-4946-94A4-E34887B449BA}">
      <dgm:prSet/>
      <dgm:spPr/>
      <dgm:t>
        <a:bodyPr/>
        <a:lstStyle/>
        <a:p>
          <a:r>
            <a:rPr lang="en-US" dirty="0"/>
            <a:t>The program cost was $194,239, fully encumbered </a:t>
          </a:r>
        </a:p>
      </dgm:t>
    </dgm:pt>
    <dgm:pt modelId="{6A082C22-5B54-4131-AEF5-F8B4CD621D35}" type="parTrans" cxnId="{87C2CCCD-2503-438C-8922-672436A9A51E}">
      <dgm:prSet/>
      <dgm:spPr/>
      <dgm:t>
        <a:bodyPr/>
        <a:lstStyle/>
        <a:p>
          <a:endParaRPr lang="en-US"/>
        </a:p>
      </dgm:t>
    </dgm:pt>
    <dgm:pt modelId="{18BA5848-4D28-4878-98D0-6627678AB161}" type="sibTrans" cxnId="{87C2CCCD-2503-438C-8922-672436A9A51E}">
      <dgm:prSet/>
      <dgm:spPr/>
      <dgm:t>
        <a:bodyPr/>
        <a:lstStyle/>
        <a:p>
          <a:endParaRPr lang="en-US"/>
        </a:p>
      </dgm:t>
    </dgm:pt>
    <dgm:pt modelId="{5A7CD7F9-CA4B-4E8F-A1BF-F25860D96E9D}">
      <dgm:prSet/>
      <dgm:spPr>
        <a:solidFill>
          <a:schemeClr val="tx1">
            <a:lumMod val="85000"/>
            <a:lumOff val="15000"/>
          </a:schemeClr>
        </a:solidFill>
        <a:ln>
          <a:noFill/>
        </a:ln>
        <a:effectLst/>
      </dgm:spPr>
      <dgm:t>
        <a:bodyPr/>
        <a:lstStyle/>
        <a:p>
          <a:r>
            <a:rPr lang="en-US" dirty="0"/>
            <a:t>ROI</a:t>
          </a:r>
        </a:p>
      </dgm:t>
    </dgm:pt>
    <dgm:pt modelId="{D4EECE8E-3013-448B-9DF7-8C096854C02A}" type="parTrans" cxnId="{8668B309-818E-4D64-A43A-A3D51BDFF9E4}">
      <dgm:prSet/>
      <dgm:spPr/>
      <dgm:t>
        <a:bodyPr/>
        <a:lstStyle/>
        <a:p>
          <a:endParaRPr lang="en-US"/>
        </a:p>
      </dgm:t>
    </dgm:pt>
    <dgm:pt modelId="{22778933-56E6-4E89-B68E-F8578CFE0734}" type="sibTrans" cxnId="{8668B309-818E-4D64-A43A-A3D51BDFF9E4}">
      <dgm:prSet/>
      <dgm:spPr/>
      <dgm:t>
        <a:bodyPr/>
        <a:lstStyle/>
        <a:p>
          <a:endParaRPr lang="en-US"/>
        </a:p>
      </dgm:t>
    </dgm:pt>
    <dgm:pt modelId="{721865A7-48DF-48AF-B013-2706AB04AECB}">
      <dgm:prSet custT="1"/>
      <dgm:spPr/>
      <dgm:t>
        <a:bodyPr/>
        <a:lstStyle/>
        <a:p>
          <a:r>
            <a:rPr lang="en-US" sz="1600" u="none" noProof="0" dirty="0"/>
            <a:t>      </a:t>
          </a:r>
          <a:r>
            <a:rPr lang="en-US" sz="1600" u="sng" noProof="0" dirty="0"/>
            <a:t>$584,673 - $194,239</a:t>
          </a:r>
          <a:r>
            <a:rPr lang="en-US" sz="1600" u="none" noProof="0" dirty="0"/>
            <a:t> x 100 </a:t>
          </a:r>
          <a:r>
            <a:rPr lang="en-US" sz="1600" noProof="0" dirty="0"/>
            <a:t>$194,239  </a:t>
          </a:r>
        </a:p>
        <a:p>
          <a:r>
            <a:rPr lang="en-US" sz="1600" noProof="0" dirty="0"/>
            <a:t>=</a:t>
          </a:r>
        </a:p>
        <a:p>
          <a:r>
            <a:rPr lang="en-US" sz="1600" noProof="0" dirty="0"/>
            <a:t>201</a:t>
          </a:r>
          <a:r>
            <a:rPr lang="en-US" sz="1100" noProof="0" dirty="0"/>
            <a:t>%</a:t>
          </a:r>
          <a:endParaRPr lang="en-US" sz="1600" noProof="0" dirty="0"/>
        </a:p>
      </dgm:t>
    </dgm:pt>
    <dgm:pt modelId="{9867F13E-F6DE-45B4-9F66-F9748662E707}" type="parTrans" cxnId="{CD5F7384-F42E-47EB-A5DD-AC4847277DA6}">
      <dgm:prSet/>
      <dgm:spPr/>
      <dgm:t>
        <a:bodyPr/>
        <a:lstStyle/>
        <a:p>
          <a:endParaRPr lang="en-US"/>
        </a:p>
      </dgm:t>
    </dgm:pt>
    <dgm:pt modelId="{C10D6369-C1DA-4ABD-A9C2-1793F41241FC}" type="sibTrans" cxnId="{CD5F7384-F42E-47EB-A5DD-AC4847277DA6}">
      <dgm:prSet/>
      <dgm:spPr/>
      <dgm:t>
        <a:bodyPr/>
        <a:lstStyle/>
        <a:p>
          <a:endParaRPr lang="en-US"/>
        </a:p>
      </dgm:t>
    </dgm:pt>
    <dgm:pt modelId="{6EC236B8-3DCD-4D3B-BA1A-4DDB2D1D0501}">
      <dgm:prSet/>
      <dgm:spPr>
        <a:solidFill>
          <a:schemeClr val="bg1">
            <a:lumMod val="85000"/>
          </a:schemeClr>
        </a:solidFill>
        <a:ln>
          <a:noFill/>
        </a:ln>
        <a:effectLst/>
      </dgm:spPr>
      <dgm:t>
        <a:bodyPr/>
        <a:lstStyle/>
        <a:p>
          <a:r>
            <a:rPr lang="en-US" dirty="0">
              <a:solidFill>
                <a:schemeClr val="tx1"/>
              </a:solidFill>
            </a:rPr>
            <a:t>Benefit</a:t>
          </a:r>
        </a:p>
      </dgm:t>
    </dgm:pt>
    <dgm:pt modelId="{A089C88B-5621-431F-9218-EEAA3DB4532B}" type="parTrans" cxnId="{DEBF011F-DBF0-41C7-AD96-98CB1261F1E6}">
      <dgm:prSet/>
      <dgm:spPr/>
      <dgm:t>
        <a:bodyPr/>
        <a:lstStyle/>
        <a:p>
          <a:endParaRPr lang="en-US"/>
        </a:p>
      </dgm:t>
    </dgm:pt>
    <dgm:pt modelId="{0392B523-7A12-4227-AFCC-1ECAFEDF80F5}" type="sibTrans" cxnId="{DEBF011F-DBF0-41C7-AD96-98CB1261F1E6}">
      <dgm:prSet/>
      <dgm:spPr/>
      <dgm:t>
        <a:bodyPr/>
        <a:lstStyle/>
        <a:p>
          <a:endParaRPr lang="en-US"/>
        </a:p>
      </dgm:t>
    </dgm:pt>
    <dgm:pt modelId="{77CFE12A-47BC-4C5B-8B19-9A3624B335DE}">
      <dgm:prSet/>
      <dgm:spPr/>
      <dgm:t>
        <a:bodyPr/>
        <a:lstStyle/>
        <a:p>
          <a:r>
            <a:rPr lang="en-US" dirty="0"/>
            <a:t>Students gained 80,202 hours of learning, or a benefit of $584,673 in intervention costs avoided</a:t>
          </a:r>
        </a:p>
      </dgm:t>
    </dgm:pt>
    <dgm:pt modelId="{EA77DA41-DCDA-4F52-8093-032D4584C46B}" type="parTrans" cxnId="{E619F6D2-AB4E-4568-AA0D-DD5B723984E4}">
      <dgm:prSet/>
      <dgm:spPr/>
      <dgm:t>
        <a:bodyPr/>
        <a:lstStyle/>
        <a:p>
          <a:endParaRPr lang="en-US"/>
        </a:p>
      </dgm:t>
    </dgm:pt>
    <dgm:pt modelId="{2063576C-C2E8-4611-9778-BA81802BB256}" type="sibTrans" cxnId="{E619F6D2-AB4E-4568-AA0D-DD5B723984E4}">
      <dgm:prSet/>
      <dgm:spPr/>
      <dgm:t>
        <a:bodyPr/>
        <a:lstStyle/>
        <a:p>
          <a:endParaRPr lang="en-US"/>
        </a:p>
      </dgm:t>
    </dgm:pt>
    <dgm:pt modelId="{BA270F43-0C36-4246-8BB8-6065D927DFD3}" type="pres">
      <dgm:prSet presAssocID="{AB08BA36-A16A-4C16-8F63-9AEE3FB76278}" presName="Name0" presStyleCnt="0">
        <dgm:presLayoutVars>
          <dgm:chMax/>
          <dgm:chPref/>
          <dgm:animLvl val="lvl"/>
        </dgm:presLayoutVars>
      </dgm:prSet>
      <dgm:spPr/>
    </dgm:pt>
    <dgm:pt modelId="{DB77968F-28AC-402A-ADE0-64611B01B33F}" type="pres">
      <dgm:prSet presAssocID="{79D5E37C-6EE5-46B4-B136-E5E388C14C15}" presName="composite" presStyleCnt="0"/>
      <dgm:spPr/>
    </dgm:pt>
    <dgm:pt modelId="{87197975-52CC-4703-B090-3C0D7101D171}" type="pres">
      <dgm:prSet presAssocID="{79D5E37C-6EE5-46B4-B136-E5E388C14C15}" presName="Parent1" presStyleLbl="alignNode1" presStyleIdx="0" presStyleCnt="3">
        <dgm:presLayoutVars>
          <dgm:chMax val="1"/>
          <dgm:chPref val="1"/>
          <dgm:bulletEnabled val="1"/>
        </dgm:presLayoutVars>
      </dgm:prSet>
      <dgm:spPr/>
    </dgm:pt>
    <dgm:pt modelId="{95FCF055-303A-4445-9813-7E8E825042F7}" type="pres">
      <dgm:prSet presAssocID="{79D5E37C-6EE5-46B4-B136-E5E388C14C15}" presName="Childtext1" presStyleLbl="revTx" presStyleIdx="0" presStyleCnt="3">
        <dgm:presLayoutVars>
          <dgm:chMax val="0"/>
          <dgm:chPref val="0"/>
          <dgm:bulletEnabled/>
        </dgm:presLayoutVars>
      </dgm:prSet>
      <dgm:spPr/>
    </dgm:pt>
    <dgm:pt modelId="{D01E2BCD-A874-4A1C-89AC-5538E4157620}" type="pres">
      <dgm:prSet presAssocID="{79D5E37C-6EE5-46B4-B136-E5E388C14C15}" presName="ConnectLine" presStyleLbl="sibTrans1D1" presStyleIdx="0" presStyleCnt="3"/>
      <dgm:spPr>
        <a:noFill/>
        <a:ln w="12700" cap="flat" cmpd="sng" algn="in">
          <a:solidFill>
            <a:schemeClr val="accent5">
              <a:hueOff val="0"/>
              <a:satOff val="0"/>
              <a:lumOff val="0"/>
              <a:alphaOff val="0"/>
            </a:schemeClr>
          </a:solidFill>
          <a:prstDash val="dash"/>
        </a:ln>
        <a:effectLst/>
      </dgm:spPr>
    </dgm:pt>
    <dgm:pt modelId="{42FDB9A9-E4A8-41C4-8D31-90A173B96E5C}" type="pres">
      <dgm:prSet presAssocID="{79D5E37C-6EE5-46B4-B136-E5E388C14C15}" presName="ConnectLineEnd" presStyleLbl="node1" presStyleIdx="0" presStyleCnt="3"/>
      <dgm:spPr>
        <a:solidFill>
          <a:schemeClr val="accent1">
            <a:lumMod val="50000"/>
          </a:schemeClr>
        </a:solidFill>
        <a:effectLst/>
      </dgm:spPr>
    </dgm:pt>
    <dgm:pt modelId="{3D54F6D0-2057-4B25-8365-ED10A3FE5FAC}" type="pres">
      <dgm:prSet presAssocID="{79D5E37C-6EE5-46B4-B136-E5E388C14C15}" presName="EmptyPane" presStyleCnt="0"/>
      <dgm:spPr/>
    </dgm:pt>
    <dgm:pt modelId="{9B8552CD-49EF-4C0D-A1E0-14E2B93937C6}" type="pres">
      <dgm:prSet presAssocID="{5D7642E4-C295-4232-A0B9-FFB60ECA314A}" presName="spaceBetweenRectangles" presStyleLbl="fgAcc1" presStyleIdx="0" presStyleCnt="2"/>
      <dgm:spPr/>
    </dgm:pt>
    <dgm:pt modelId="{B9613699-D389-47DE-94A2-9874595052A1}" type="pres">
      <dgm:prSet presAssocID="{5A7CD7F9-CA4B-4E8F-A1BF-F25860D96E9D}" presName="composite" presStyleCnt="0"/>
      <dgm:spPr/>
    </dgm:pt>
    <dgm:pt modelId="{26B4BD2F-FDF2-43F2-B16B-BEB2D2725732}" type="pres">
      <dgm:prSet presAssocID="{5A7CD7F9-CA4B-4E8F-A1BF-F25860D96E9D}" presName="Parent1" presStyleLbl="alignNode1" presStyleIdx="1" presStyleCnt="3" custScaleX="123636">
        <dgm:presLayoutVars>
          <dgm:chMax val="1"/>
          <dgm:chPref val="1"/>
          <dgm:bulletEnabled val="1"/>
        </dgm:presLayoutVars>
      </dgm:prSet>
      <dgm:spPr/>
    </dgm:pt>
    <dgm:pt modelId="{6C70F55F-492B-43E5-837C-20655AECEE3D}" type="pres">
      <dgm:prSet presAssocID="{5A7CD7F9-CA4B-4E8F-A1BF-F25860D96E9D}" presName="Childtext1" presStyleLbl="revTx" presStyleIdx="1" presStyleCnt="3">
        <dgm:presLayoutVars>
          <dgm:chMax val="0"/>
          <dgm:chPref val="0"/>
          <dgm:bulletEnabled/>
        </dgm:presLayoutVars>
      </dgm:prSet>
      <dgm:spPr/>
    </dgm:pt>
    <dgm:pt modelId="{EFE2D3E2-1871-4306-945A-082E4C6DFF62}" type="pres">
      <dgm:prSet presAssocID="{5A7CD7F9-CA4B-4E8F-A1BF-F25860D96E9D}" presName="ConnectLine" presStyleLbl="sibTrans1D1" presStyleIdx="1" presStyleCnt="3"/>
      <dgm:spPr>
        <a:noFill/>
        <a:ln w="12700" cap="flat" cmpd="sng" algn="in">
          <a:solidFill>
            <a:schemeClr val="accent5">
              <a:hueOff val="0"/>
              <a:satOff val="0"/>
              <a:lumOff val="0"/>
              <a:alphaOff val="0"/>
            </a:schemeClr>
          </a:solidFill>
          <a:prstDash val="dash"/>
        </a:ln>
        <a:effectLst/>
      </dgm:spPr>
    </dgm:pt>
    <dgm:pt modelId="{1FA22CC1-F421-42D7-B327-A0748A5CA8CA}" type="pres">
      <dgm:prSet presAssocID="{5A7CD7F9-CA4B-4E8F-A1BF-F25860D96E9D}" presName="ConnectLineEnd" presStyleLbl="node1" presStyleIdx="1" presStyleCnt="3"/>
      <dgm:spPr>
        <a:solidFill>
          <a:schemeClr val="tx1">
            <a:lumMod val="85000"/>
            <a:lumOff val="15000"/>
          </a:schemeClr>
        </a:solidFill>
        <a:effectLst/>
      </dgm:spPr>
    </dgm:pt>
    <dgm:pt modelId="{B9AAF34C-316B-4600-BE86-CE8E2DB2A167}" type="pres">
      <dgm:prSet presAssocID="{5A7CD7F9-CA4B-4E8F-A1BF-F25860D96E9D}" presName="EmptyPane" presStyleCnt="0"/>
      <dgm:spPr/>
    </dgm:pt>
    <dgm:pt modelId="{237EB574-03EA-4B5E-A071-20BFF7A94025}" type="pres">
      <dgm:prSet presAssocID="{22778933-56E6-4E89-B68E-F8578CFE0734}" presName="spaceBetweenRectangles" presStyleLbl="fgAcc1" presStyleIdx="1" presStyleCnt="2"/>
      <dgm:spPr/>
    </dgm:pt>
    <dgm:pt modelId="{8713FAAE-A94E-4C45-80CC-D0CADC2C45F5}" type="pres">
      <dgm:prSet presAssocID="{6EC236B8-3DCD-4D3B-BA1A-4DDB2D1D0501}" presName="composite" presStyleCnt="0"/>
      <dgm:spPr/>
    </dgm:pt>
    <dgm:pt modelId="{42647E7A-7F8D-43C5-B7AA-DB1A84D62562}" type="pres">
      <dgm:prSet presAssocID="{6EC236B8-3DCD-4D3B-BA1A-4DDB2D1D0501}" presName="Parent1" presStyleLbl="alignNode1" presStyleIdx="2" presStyleCnt="3">
        <dgm:presLayoutVars>
          <dgm:chMax val="1"/>
          <dgm:chPref val="1"/>
          <dgm:bulletEnabled val="1"/>
        </dgm:presLayoutVars>
      </dgm:prSet>
      <dgm:spPr/>
    </dgm:pt>
    <dgm:pt modelId="{6459495F-68A2-4439-A9B3-5DDACF24ECD9}" type="pres">
      <dgm:prSet presAssocID="{6EC236B8-3DCD-4D3B-BA1A-4DDB2D1D0501}" presName="Childtext1" presStyleLbl="revTx" presStyleIdx="2" presStyleCnt="3">
        <dgm:presLayoutVars>
          <dgm:chMax val="0"/>
          <dgm:chPref val="0"/>
          <dgm:bulletEnabled/>
        </dgm:presLayoutVars>
      </dgm:prSet>
      <dgm:spPr/>
    </dgm:pt>
    <dgm:pt modelId="{DA9415BC-5F5D-427A-8E4A-15DE1DCD00EC}" type="pres">
      <dgm:prSet presAssocID="{6EC236B8-3DCD-4D3B-BA1A-4DDB2D1D0501}" presName="ConnectLine" presStyleLbl="sibTrans1D1" presStyleIdx="2" presStyleCnt="3"/>
      <dgm:spPr>
        <a:noFill/>
        <a:ln w="12700" cap="flat" cmpd="sng" algn="in">
          <a:solidFill>
            <a:schemeClr val="accent5">
              <a:hueOff val="0"/>
              <a:satOff val="0"/>
              <a:lumOff val="0"/>
              <a:alphaOff val="0"/>
            </a:schemeClr>
          </a:solidFill>
          <a:prstDash val="dash"/>
        </a:ln>
        <a:effectLst/>
      </dgm:spPr>
    </dgm:pt>
    <dgm:pt modelId="{66283014-8366-4F80-A66F-FA0C7794F36F}" type="pres">
      <dgm:prSet presAssocID="{6EC236B8-3DCD-4D3B-BA1A-4DDB2D1D0501}" presName="ConnectLineEnd" presStyleLbl="node1" presStyleIdx="2" presStyleCnt="3"/>
      <dgm:spPr>
        <a:solidFill>
          <a:schemeClr val="bg1">
            <a:lumMod val="75000"/>
          </a:schemeClr>
        </a:solidFill>
        <a:effectLst/>
      </dgm:spPr>
    </dgm:pt>
    <dgm:pt modelId="{AF0F2ED6-BC80-4E40-B2CD-6C12B31151D5}" type="pres">
      <dgm:prSet presAssocID="{6EC236B8-3DCD-4D3B-BA1A-4DDB2D1D0501}" presName="EmptyPane" presStyleCnt="0"/>
      <dgm:spPr/>
    </dgm:pt>
  </dgm:ptLst>
  <dgm:cxnLst>
    <dgm:cxn modelId="{8668B309-818E-4D64-A43A-A3D51BDFF9E4}" srcId="{AB08BA36-A16A-4C16-8F63-9AEE3FB76278}" destId="{5A7CD7F9-CA4B-4E8F-A1BF-F25860D96E9D}" srcOrd="1" destOrd="0" parTransId="{D4EECE8E-3013-448B-9DF7-8C096854C02A}" sibTransId="{22778933-56E6-4E89-B68E-F8578CFE0734}"/>
    <dgm:cxn modelId="{DEBF011F-DBF0-41C7-AD96-98CB1261F1E6}" srcId="{AB08BA36-A16A-4C16-8F63-9AEE3FB76278}" destId="{6EC236B8-3DCD-4D3B-BA1A-4DDB2D1D0501}" srcOrd="2" destOrd="0" parTransId="{A089C88B-5621-431F-9218-EEAA3DB4532B}" sibTransId="{0392B523-7A12-4227-AFCC-1ECAFEDF80F5}"/>
    <dgm:cxn modelId="{56BFC82A-B3C7-4D8B-B364-019866A43DF2}" type="presOf" srcId="{79D5E37C-6EE5-46B4-B136-E5E388C14C15}" destId="{87197975-52CC-4703-B090-3C0D7101D171}" srcOrd="0" destOrd="0" presId="urn:microsoft.com/office/officeart/2016/7/layout/HexagonTimeline"/>
    <dgm:cxn modelId="{37D9742D-B407-42C5-B0AF-29F531C5FE4B}" type="presOf" srcId="{77CFE12A-47BC-4C5B-8B19-9A3624B335DE}" destId="{6459495F-68A2-4439-A9B3-5DDACF24ECD9}" srcOrd="0" destOrd="0" presId="urn:microsoft.com/office/officeart/2016/7/layout/HexagonTimeline"/>
    <dgm:cxn modelId="{EBDB614A-5533-4D48-BD82-CD12634648C8}" type="presOf" srcId="{3E75349A-CDC7-4946-94A4-E34887B449BA}" destId="{95FCF055-303A-4445-9813-7E8E825042F7}" srcOrd="0" destOrd="0" presId="urn:microsoft.com/office/officeart/2016/7/layout/HexagonTimeline"/>
    <dgm:cxn modelId="{F8DCE64F-0CDA-4F47-A51D-A37BFD6B9D59}" type="presOf" srcId="{AB08BA36-A16A-4C16-8F63-9AEE3FB76278}" destId="{BA270F43-0C36-4246-8BB8-6065D927DFD3}" srcOrd="0" destOrd="0" presId="urn:microsoft.com/office/officeart/2016/7/layout/HexagonTimeline"/>
    <dgm:cxn modelId="{CD5F7384-F42E-47EB-A5DD-AC4847277DA6}" srcId="{5A7CD7F9-CA4B-4E8F-A1BF-F25860D96E9D}" destId="{721865A7-48DF-48AF-B013-2706AB04AECB}" srcOrd="0" destOrd="0" parTransId="{9867F13E-F6DE-45B4-9F66-F9748662E707}" sibTransId="{C10D6369-C1DA-4ABD-A9C2-1793F41241FC}"/>
    <dgm:cxn modelId="{BBC024AB-6643-4926-91A5-93900D44CDD9}" type="presOf" srcId="{721865A7-48DF-48AF-B013-2706AB04AECB}" destId="{6C70F55F-492B-43E5-837C-20655AECEE3D}" srcOrd="0" destOrd="0" presId="urn:microsoft.com/office/officeart/2016/7/layout/HexagonTimeline"/>
    <dgm:cxn modelId="{BCE39BB1-C22E-497B-987C-BCBDA5A4375D}" srcId="{AB08BA36-A16A-4C16-8F63-9AEE3FB76278}" destId="{79D5E37C-6EE5-46B4-B136-E5E388C14C15}" srcOrd="0" destOrd="0" parTransId="{BE57F84A-B207-4C0D-8E09-A4D38A4F8E76}" sibTransId="{5D7642E4-C295-4232-A0B9-FFB60ECA314A}"/>
    <dgm:cxn modelId="{87C2CCCD-2503-438C-8922-672436A9A51E}" srcId="{79D5E37C-6EE5-46B4-B136-E5E388C14C15}" destId="{3E75349A-CDC7-4946-94A4-E34887B449BA}" srcOrd="0" destOrd="0" parTransId="{6A082C22-5B54-4131-AEF5-F8B4CD621D35}" sibTransId="{18BA5848-4D28-4878-98D0-6627678AB161}"/>
    <dgm:cxn modelId="{E619F6D2-AB4E-4568-AA0D-DD5B723984E4}" srcId="{6EC236B8-3DCD-4D3B-BA1A-4DDB2D1D0501}" destId="{77CFE12A-47BC-4C5B-8B19-9A3624B335DE}" srcOrd="0" destOrd="0" parTransId="{EA77DA41-DCDA-4F52-8093-032D4584C46B}" sibTransId="{2063576C-C2E8-4611-9778-BA81802BB256}"/>
    <dgm:cxn modelId="{5F68CEE0-D8AC-420D-A3D8-E0DBA8791EB8}" type="presOf" srcId="{5A7CD7F9-CA4B-4E8F-A1BF-F25860D96E9D}" destId="{26B4BD2F-FDF2-43F2-B16B-BEB2D2725732}" srcOrd="0" destOrd="0" presId="urn:microsoft.com/office/officeart/2016/7/layout/HexagonTimeline"/>
    <dgm:cxn modelId="{AD80E6F2-38FF-45B8-94E2-E6E589FE6739}" type="presOf" srcId="{6EC236B8-3DCD-4D3B-BA1A-4DDB2D1D0501}" destId="{42647E7A-7F8D-43C5-B7AA-DB1A84D62562}" srcOrd="0" destOrd="0" presId="urn:microsoft.com/office/officeart/2016/7/layout/HexagonTimeline"/>
    <dgm:cxn modelId="{B88E1EBD-801F-4C31-BE75-DBBD8A06DC99}" type="presParOf" srcId="{BA270F43-0C36-4246-8BB8-6065D927DFD3}" destId="{DB77968F-28AC-402A-ADE0-64611B01B33F}" srcOrd="0" destOrd="0" presId="urn:microsoft.com/office/officeart/2016/7/layout/HexagonTimeline"/>
    <dgm:cxn modelId="{D2B6F50D-D050-47D7-87AB-B741677EF213}" type="presParOf" srcId="{DB77968F-28AC-402A-ADE0-64611B01B33F}" destId="{87197975-52CC-4703-B090-3C0D7101D171}" srcOrd="0" destOrd="0" presId="urn:microsoft.com/office/officeart/2016/7/layout/HexagonTimeline"/>
    <dgm:cxn modelId="{E7B89C9F-BC39-4F7E-B9F4-FCD18352F6D1}" type="presParOf" srcId="{DB77968F-28AC-402A-ADE0-64611B01B33F}" destId="{95FCF055-303A-4445-9813-7E8E825042F7}" srcOrd="1" destOrd="0" presId="urn:microsoft.com/office/officeart/2016/7/layout/HexagonTimeline"/>
    <dgm:cxn modelId="{B66F869E-BCF8-434A-977B-F92DEBD2D74E}" type="presParOf" srcId="{DB77968F-28AC-402A-ADE0-64611B01B33F}" destId="{D01E2BCD-A874-4A1C-89AC-5538E4157620}" srcOrd="2" destOrd="0" presId="urn:microsoft.com/office/officeart/2016/7/layout/HexagonTimeline"/>
    <dgm:cxn modelId="{DEA4149D-1D31-4367-AAA4-C3A793C12B52}" type="presParOf" srcId="{DB77968F-28AC-402A-ADE0-64611B01B33F}" destId="{42FDB9A9-E4A8-41C4-8D31-90A173B96E5C}" srcOrd="3" destOrd="0" presId="urn:microsoft.com/office/officeart/2016/7/layout/HexagonTimeline"/>
    <dgm:cxn modelId="{02E1726A-92D2-42E5-B2C8-D25A44469517}" type="presParOf" srcId="{DB77968F-28AC-402A-ADE0-64611B01B33F}" destId="{3D54F6D0-2057-4B25-8365-ED10A3FE5FAC}" srcOrd="4" destOrd="0" presId="urn:microsoft.com/office/officeart/2016/7/layout/HexagonTimeline"/>
    <dgm:cxn modelId="{49F734AF-39AD-4CCA-B2FA-9633454D1D8D}" type="presParOf" srcId="{BA270F43-0C36-4246-8BB8-6065D927DFD3}" destId="{9B8552CD-49EF-4C0D-A1E0-14E2B93937C6}" srcOrd="1" destOrd="0" presId="urn:microsoft.com/office/officeart/2016/7/layout/HexagonTimeline"/>
    <dgm:cxn modelId="{E0AE7E7D-B690-4553-A347-052F2D67E1C7}" type="presParOf" srcId="{BA270F43-0C36-4246-8BB8-6065D927DFD3}" destId="{B9613699-D389-47DE-94A2-9874595052A1}" srcOrd="2" destOrd="0" presId="urn:microsoft.com/office/officeart/2016/7/layout/HexagonTimeline"/>
    <dgm:cxn modelId="{549A0D3D-F32A-4EB0-B8A9-B6A9E9177C3A}" type="presParOf" srcId="{B9613699-D389-47DE-94A2-9874595052A1}" destId="{26B4BD2F-FDF2-43F2-B16B-BEB2D2725732}" srcOrd="0" destOrd="0" presId="urn:microsoft.com/office/officeart/2016/7/layout/HexagonTimeline"/>
    <dgm:cxn modelId="{2BF5E4F5-C1B7-457A-AAE7-8385CAD99FC1}" type="presParOf" srcId="{B9613699-D389-47DE-94A2-9874595052A1}" destId="{6C70F55F-492B-43E5-837C-20655AECEE3D}" srcOrd="1" destOrd="0" presId="urn:microsoft.com/office/officeart/2016/7/layout/HexagonTimeline"/>
    <dgm:cxn modelId="{63C06404-3690-4964-B886-10BBA95BCCEC}" type="presParOf" srcId="{B9613699-D389-47DE-94A2-9874595052A1}" destId="{EFE2D3E2-1871-4306-945A-082E4C6DFF62}" srcOrd="2" destOrd="0" presId="urn:microsoft.com/office/officeart/2016/7/layout/HexagonTimeline"/>
    <dgm:cxn modelId="{2F2DDBDE-F1FC-41A5-905E-531E19AA631B}" type="presParOf" srcId="{B9613699-D389-47DE-94A2-9874595052A1}" destId="{1FA22CC1-F421-42D7-B327-A0748A5CA8CA}" srcOrd="3" destOrd="0" presId="urn:microsoft.com/office/officeart/2016/7/layout/HexagonTimeline"/>
    <dgm:cxn modelId="{D20EFF5F-B5DA-452C-A36F-6CA0A783032E}" type="presParOf" srcId="{B9613699-D389-47DE-94A2-9874595052A1}" destId="{B9AAF34C-316B-4600-BE86-CE8E2DB2A167}" srcOrd="4" destOrd="0" presId="urn:microsoft.com/office/officeart/2016/7/layout/HexagonTimeline"/>
    <dgm:cxn modelId="{58A13DBD-6EE7-46A3-93A2-57A7073EC670}" type="presParOf" srcId="{BA270F43-0C36-4246-8BB8-6065D927DFD3}" destId="{237EB574-03EA-4B5E-A071-20BFF7A94025}" srcOrd="3" destOrd="0" presId="urn:microsoft.com/office/officeart/2016/7/layout/HexagonTimeline"/>
    <dgm:cxn modelId="{5CFE21CE-9216-4262-88DE-8E74347B84A1}" type="presParOf" srcId="{BA270F43-0C36-4246-8BB8-6065D927DFD3}" destId="{8713FAAE-A94E-4C45-80CC-D0CADC2C45F5}" srcOrd="4" destOrd="0" presId="urn:microsoft.com/office/officeart/2016/7/layout/HexagonTimeline"/>
    <dgm:cxn modelId="{9767D93C-1927-4E18-9B06-9C9922515002}" type="presParOf" srcId="{8713FAAE-A94E-4C45-80CC-D0CADC2C45F5}" destId="{42647E7A-7F8D-43C5-B7AA-DB1A84D62562}" srcOrd="0" destOrd="0" presId="urn:microsoft.com/office/officeart/2016/7/layout/HexagonTimeline"/>
    <dgm:cxn modelId="{A0BC8C4E-9631-4C4D-B1B5-67F3D8039D9D}" type="presParOf" srcId="{8713FAAE-A94E-4C45-80CC-D0CADC2C45F5}" destId="{6459495F-68A2-4439-A9B3-5DDACF24ECD9}" srcOrd="1" destOrd="0" presId="urn:microsoft.com/office/officeart/2016/7/layout/HexagonTimeline"/>
    <dgm:cxn modelId="{2AC3F135-61F4-4121-93E8-68BCF3AE7F1F}" type="presParOf" srcId="{8713FAAE-A94E-4C45-80CC-D0CADC2C45F5}" destId="{DA9415BC-5F5D-427A-8E4A-15DE1DCD00EC}" srcOrd="2" destOrd="0" presId="urn:microsoft.com/office/officeart/2016/7/layout/HexagonTimeline"/>
    <dgm:cxn modelId="{2B07FAA7-1259-4427-830E-DC787E62C767}" type="presParOf" srcId="{8713FAAE-A94E-4C45-80CC-D0CADC2C45F5}" destId="{66283014-8366-4F80-A66F-FA0C7794F36F}" srcOrd="3" destOrd="0" presId="urn:microsoft.com/office/officeart/2016/7/layout/HexagonTimeline"/>
    <dgm:cxn modelId="{3CACEA81-F876-4956-86AA-EB1B446D4EE8}" type="presParOf" srcId="{8713FAAE-A94E-4C45-80CC-D0CADC2C45F5}" destId="{AF0F2ED6-BC80-4E40-B2CD-6C12B31151D5}"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7975-52CC-4703-B090-3C0D7101D171}">
      <dsp:nvSpPr>
        <dsp:cNvPr id="0" name=""/>
        <dsp:cNvSpPr/>
      </dsp:nvSpPr>
      <dsp:spPr>
        <a:xfrm>
          <a:off x="273947" y="2488755"/>
          <a:ext cx="1388316" cy="678751"/>
        </a:xfrm>
        <a:prstGeom prst="homePlate">
          <a:avLst>
            <a:gd name="adj" fmla="val 40000"/>
          </a:avLst>
        </a:prstGeom>
        <a:solidFill>
          <a:schemeClr val="accent1">
            <a:lumMod val="50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FTE PPE</a:t>
          </a:r>
        </a:p>
      </dsp:txBody>
      <dsp:txXfrm>
        <a:off x="273947" y="2488755"/>
        <a:ext cx="1252566" cy="678751"/>
      </dsp:txXfrm>
    </dsp:sp>
    <dsp:sp modelId="{95FCF055-303A-4445-9813-7E8E825042F7}">
      <dsp:nvSpPr>
        <dsp:cNvPr id="0" name=""/>
        <dsp:cNvSpPr/>
      </dsp:nvSpPr>
      <dsp:spPr>
        <a:xfrm>
          <a:off x="3997" y="0"/>
          <a:ext cx="1928217"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Last year’s FL Per Pupil Expenditure (PPE) was $8,629 per student</a:t>
          </a:r>
        </a:p>
      </dsp:txBody>
      <dsp:txXfrm>
        <a:off x="3997" y="0"/>
        <a:ext cx="1928217" cy="1810004"/>
      </dsp:txXfrm>
    </dsp:sp>
    <dsp:sp modelId="{9B8552CD-49EF-4C0D-A1E0-14E2B93937C6}">
      <dsp:nvSpPr>
        <dsp:cNvPr id="0" name=""/>
        <dsp:cNvSpPr/>
      </dsp:nvSpPr>
      <dsp:spPr>
        <a:xfrm>
          <a:off x="1662264" y="2828131"/>
          <a:ext cx="603706" cy="0"/>
        </a:xfrm>
        <a:custGeom>
          <a:avLst/>
          <a:gdLst/>
          <a:ahLst/>
          <a:cxnLst/>
          <a:rect l="0" t="0" r="0" b="0"/>
          <a:pathLst>
            <a:path>
              <a:moveTo>
                <a:pt x="0" y="0"/>
              </a:moveTo>
              <a:lnTo>
                <a:pt x="603706"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01E2BCD-A874-4A1C-89AC-5538E4157620}">
      <dsp:nvSpPr>
        <dsp:cNvPr id="0" name=""/>
        <dsp:cNvSpPr/>
      </dsp:nvSpPr>
      <dsp:spPr>
        <a:xfrm>
          <a:off x="968106"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2FDB9A9-E4A8-41C4-8D31-90A173B96E5C}">
      <dsp:nvSpPr>
        <dsp:cNvPr id="0" name=""/>
        <dsp:cNvSpPr/>
      </dsp:nvSpPr>
      <dsp:spPr>
        <a:xfrm>
          <a:off x="911543" y="1810004"/>
          <a:ext cx="113125" cy="113125"/>
        </a:xfrm>
        <a:prstGeom prst="rect">
          <a:avLst/>
        </a:prstGeom>
        <a:solidFill>
          <a:schemeClr val="accent1">
            <a:lumMod val="50000"/>
          </a:schemeClr>
        </a:solidFill>
        <a:ln>
          <a:noFill/>
        </a:ln>
        <a:effectLst/>
      </dsp:spPr>
      <dsp:style>
        <a:lnRef idx="0">
          <a:scrgbClr r="0" g="0" b="0"/>
        </a:lnRef>
        <a:fillRef idx="3">
          <a:scrgbClr r="0" g="0" b="0"/>
        </a:fillRef>
        <a:effectRef idx="3">
          <a:scrgbClr r="0" g="0" b="0"/>
        </a:effectRef>
        <a:fontRef idx="minor">
          <a:schemeClr val="lt1"/>
        </a:fontRef>
      </dsp:style>
    </dsp:sp>
    <dsp:sp modelId="{26B4BD2F-FDF2-43F2-B16B-BEB2D2725732}">
      <dsp:nvSpPr>
        <dsp:cNvPr id="0" name=""/>
        <dsp:cNvSpPr/>
      </dsp:nvSpPr>
      <dsp:spPr>
        <a:xfrm>
          <a:off x="2265970" y="2488755"/>
          <a:ext cx="1716458" cy="678751"/>
        </a:xfrm>
        <a:prstGeom prst="hexagon">
          <a:avLst>
            <a:gd name="adj" fmla="val 40000"/>
            <a:gd name="vf" fmla="val 115470"/>
          </a:avLst>
        </a:prstGeom>
        <a:solidFill>
          <a:schemeClr val="tx1">
            <a:lumMod val="85000"/>
            <a:lumOff val="1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Cost/Learning Hour</a:t>
          </a:r>
        </a:p>
      </dsp:txBody>
      <dsp:txXfrm>
        <a:off x="2499508" y="2581105"/>
        <a:ext cx="1249382" cy="494051"/>
      </dsp:txXfrm>
    </dsp:sp>
    <dsp:sp modelId="{6C70F55F-492B-43E5-837C-20655AECEE3D}">
      <dsp:nvSpPr>
        <dsp:cNvPr id="0" name=""/>
        <dsp:cNvSpPr/>
      </dsp:nvSpPr>
      <dsp:spPr>
        <a:xfrm>
          <a:off x="1932214" y="3846258"/>
          <a:ext cx="2383970"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noProof="0" dirty="0"/>
            <a:t>This equates to a cost of $7.29 per hour of student learning. This can be utilized in determining the total benefit of the program as a </a:t>
          </a:r>
          <a:r>
            <a:rPr lang="en-US" sz="1100" i="1" kern="1200" noProof="0" dirty="0"/>
            <a:t>cost avoided</a:t>
          </a:r>
          <a:r>
            <a:rPr lang="en-US" sz="1100" kern="1200" noProof="0" dirty="0"/>
            <a:t> as long as we can determine the number of hours of educational growth a student has obtained</a:t>
          </a:r>
        </a:p>
      </dsp:txBody>
      <dsp:txXfrm>
        <a:off x="1932214" y="3846258"/>
        <a:ext cx="2383970" cy="1810004"/>
      </dsp:txXfrm>
    </dsp:sp>
    <dsp:sp modelId="{237EB574-03EA-4B5E-A071-20BFF7A94025}">
      <dsp:nvSpPr>
        <dsp:cNvPr id="0" name=""/>
        <dsp:cNvSpPr/>
      </dsp:nvSpPr>
      <dsp:spPr>
        <a:xfrm>
          <a:off x="3982429" y="2828131"/>
          <a:ext cx="603706" cy="0"/>
        </a:xfrm>
        <a:custGeom>
          <a:avLst/>
          <a:gdLst/>
          <a:ahLst/>
          <a:cxnLst/>
          <a:rect l="0" t="0" r="0" b="0"/>
          <a:pathLst>
            <a:path>
              <a:moveTo>
                <a:pt x="0" y="0"/>
              </a:moveTo>
              <a:lnTo>
                <a:pt x="603706"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FE2D3E2-1871-4306-945A-082E4C6DFF62}">
      <dsp:nvSpPr>
        <dsp:cNvPr id="0" name=""/>
        <dsp:cNvSpPr/>
      </dsp:nvSpPr>
      <dsp:spPr>
        <a:xfrm>
          <a:off x="3124200" y="3167507"/>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FA22CC1-F421-42D7-B327-A0748A5CA8CA}">
      <dsp:nvSpPr>
        <dsp:cNvPr id="0" name=""/>
        <dsp:cNvSpPr/>
      </dsp:nvSpPr>
      <dsp:spPr>
        <a:xfrm>
          <a:off x="3054268" y="3733133"/>
          <a:ext cx="139863" cy="113125"/>
        </a:xfrm>
        <a:prstGeom prst="rect">
          <a:avLst/>
        </a:prstGeom>
        <a:solidFill>
          <a:schemeClr val="tx1">
            <a:lumMod val="85000"/>
            <a:lumOff val="15000"/>
          </a:schemeClr>
        </a:solidFill>
        <a:ln>
          <a:noFill/>
        </a:ln>
        <a:effectLst/>
      </dsp:spPr>
      <dsp:style>
        <a:lnRef idx="0">
          <a:scrgbClr r="0" g="0" b="0"/>
        </a:lnRef>
        <a:fillRef idx="3">
          <a:scrgbClr r="0" g="0" b="0"/>
        </a:fillRef>
        <a:effectRef idx="3">
          <a:scrgbClr r="0" g="0" b="0"/>
        </a:effectRef>
        <a:fontRef idx="minor">
          <a:schemeClr val="lt1"/>
        </a:fontRef>
      </dsp:style>
    </dsp:sp>
    <dsp:sp modelId="{42647E7A-7F8D-43C5-B7AA-DB1A84D62562}">
      <dsp:nvSpPr>
        <dsp:cNvPr id="0" name=""/>
        <dsp:cNvSpPr/>
      </dsp:nvSpPr>
      <dsp:spPr>
        <a:xfrm rot="10800000">
          <a:off x="4586135" y="2488755"/>
          <a:ext cx="1388316" cy="678751"/>
        </a:xfrm>
        <a:prstGeom prst="homePlate">
          <a:avLst>
            <a:gd name="adj" fmla="val 40000"/>
          </a:avLst>
        </a:prstGeom>
        <a:solidFill>
          <a:schemeClr val="bg1">
            <a:lumMod val="8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Time</a:t>
          </a:r>
        </a:p>
      </dsp:txBody>
      <dsp:txXfrm rot="10800000">
        <a:off x="4721885" y="2488755"/>
        <a:ext cx="1252566" cy="678751"/>
      </dsp:txXfrm>
    </dsp:sp>
    <dsp:sp modelId="{6459495F-68A2-4439-A9B3-5DDACF24ECD9}">
      <dsp:nvSpPr>
        <dsp:cNvPr id="0" name=""/>
        <dsp:cNvSpPr/>
      </dsp:nvSpPr>
      <dsp:spPr>
        <a:xfrm>
          <a:off x="4316185" y="0"/>
          <a:ext cx="1928217"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In Osceola County, students have approximately 1,183  hours of education per year after removing time for transition, recess, and lunch</a:t>
          </a:r>
        </a:p>
      </dsp:txBody>
      <dsp:txXfrm>
        <a:off x="4316185" y="0"/>
        <a:ext cx="1928217" cy="1810004"/>
      </dsp:txXfrm>
    </dsp:sp>
    <dsp:sp modelId="{DA9415BC-5F5D-427A-8E4A-15DE1DCD00EC}">
      <dsp:nvSpPr>
        <dsp:cNvPr id="0" name=""/>
        <dsp:cNvSpPr/>
      </dsp:nvSpPr>
      <dsp:spPr>
        <a:xfrm>
          <a:off x="5280293"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283014-8366-4F80-A66F-FA0C7794F36F}">
      <dsp:nvSpPr>
        <dsp:cNvPr id="0" name=""/>
        <dsp:cNvSpPr/>
      </dsp:nvSpPr>
      <dsp:spPr>
        <a:xfrm>
          <a:off x="5223731" y="1810004"/>
          <a:ext cx="113125" cy="113125"/>
        </a:xfrm>
        <a:prstGeom prst="rect">
          <a:avLst/>
        </a:prstGeom>
        <a:solidFill>
          <a:schemeClr val="bg1">
            <a:lumMod val="75000"/>
          </a:schemeClr>
        </a:solidFill>
        <a:ln>
          <a:noFill/>
        </a:ln>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7975-52CC-4703-B090-3C0D7101D171}">
      <dsp:nvSpPr>
        <dsp:cNvPr id="0" name=""/>
        <dsp:cNvSpPr/>
      </dsp:nvSpPr>
      <dsp:spPr>
        <a:xfrm>
          <a:off x="273947" y="2488755"/>
          <a:ext cx="1388316" cy="678751"/>
        </a:xfrm>
        <a:prstGeom prst="homePlate">
          <a:avLst>
            <a:gd name="adj" fmla="val 40000"/>
          </a:avLst>
        </a:prstGeom>
        <a:solidFill>
          <a:schemeClr val="accent1">
            <a:lumMod val="50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Cost</a:t>
          </a:r>
        </a:p>
      </dsp:txBody>
      <dsp:txXfrm>
        <a:off x="273947" y="2488755"/>
        <a:ext cx="1252566" cy="678751"/>
      </dsp:txXfrm>
    </dsp:sp>
    <dsp:sp modelId="{95FCF055-303A-4445-9813-7E8E825042F7}">
      <dsp:nvSpPr>
        <dsp:cNvPr id="0" name=""/>
        <dsp:cNvSpPr/>
      </dsp:nvSpPr>
      <dsp:spPr>
        <a:xfrm>
          <a:off x="3997" y="0"/>
          <a:ext cx="1928217"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The program cost was $194,239, fully encumbered </a:t>
          </a:r>
        </a:p>
      </dsp:txBody>
      <dsp:txXfrm>
        <a:off x="3997" y="0"/>
        <a:ext cx="1928217" cy="1810004"/>
      </dsp:txXfrm>
    </dsp:sp>
    <dsp:sp modelId="{9B8552CD-49EF-4C0D-A1E0-14E2B93937C6}">
      <dsp:nvSpPr>
        <dsp:cNvPr id="0" name=""/>
        <dsp:cNvSpPr/>
      </dsp:nvSpPr>
      <dsp:spPr>
        <a:xfrm>
          <a:off x="1662264" y="2828131"/>
          <a:ext cx="603706" cy="0"/>
        </a:xfrm>
        <a:custGeom>
          <a:avLst/>
          <a:gdLst/>
          <a:ahLst/>
          <a:cxnLst/>
          <a:rect l="0" t="0" r="0" b="0"/>
          <a:pathLst>
            <a:path>
              <a:moveTo>
                <a:pt x="0" y="0"/>
              </a:moveTo>
              <a:lnTo>
                <a:pt x="603706"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01E2BCD-A874-4A1C-89AC-5538E4157620}">
      <dsp:nvSpPr>
        <dsp:cNvPr id="0" name=""/>
        <dsp:cNvSpPr/>
      </dsp:nvSpPr>
      <dsp:spPr>
        <a:xfrm>
          <a:off x="968106"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2FDB9A9-E4A8-41C4-8D31-90A173B96E5C}">
      <dsp:nvSpPr>
        <dsp:cNvPr id="0" name=""/>
        <dsp:cNvSpPr/>
      </dsp:nvSpPr>
      <dsp:spPr>
        <a:xfrm>
          <a:off x="911543" y="1810004"/>
          <a:ext cx="113125" cy="113125"/>
        </a:xfrm>
        <a:prstGeom prst="rect">
          <a:avLst/>
        </a:prstGeom>
        <a:solidFill>
          <a:schemeClr val="accent1">
            <a:lumMod val="50000"/>
          </a:schemeClr>
        </a:solidFill>
        <a:ln>
          <a:noFill/>
        </a:ln>
        <a:effectLst/>
      </dsp:spPr>
      <dsp:style>
        <a:lnRef idx="0">
          <a:scrgbClr r="0" g="0" b="0"/>
        </a:lnRef>
        <a:fillRef idx="3">
          <a:scrgbClr r="0" g="0" b="0"/>
        </a:fillRef>
        <a:effectRef idx="3">
          <a:scrgbClr r="0" g="0" b="0"/>
        </a:effectRef>
        <a:fontRef idx="minor">
          <a:schemeClr val="lt1"/>
        </a:fontRef>
      </dsp:style>
    </dsp:sp>
    <dsp:sp modelId="{26B4BD2F-FDF2-43F2-B16B-BEB2D2725732}">
      <dsp:nvSpPr>
        <dsp:cNvPr id="0" name=""/>
        <dsp:cNvSpPr/>
      </dsp:nvSpPr>
      <dsp:spPr>
        <a:xfrm>
          <a:off x="2265970" y="2488755"/>
          <a:ext cx="1716458" cy="678751"/>
        </a:xfrm>
        <a:prstGeom prst="hexagon">
          <a:avLst>
            <a:gd name="adj" fmla="val 40000"/>
            <a:gd name="vf" fmla="val 115470"/>
          </a:avLst>
        </a:prstGeom>
        <a:solidFill>
          <a:schemeClr val="tx1">
            <a:lumMod val="85000"/>
            <a:lumOff val="1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ROI</a:t>
          </a:r>
        </a:p>
      </dsp:txBody>
      <dsp:txXfrm>
        <a:off x="2499508" y="2581105"/>
        <a:ext cx="1249382" cy="494051"/>
      </dsp:txXfrm>
    </dsp:sp>
    <dsp:sp modelId="{6C70F55F-492B-43E5-837C-20655AECEE3D}">
      <dsp:nvSpPr>
        <dsp:cNvPr id="0" name=""/>
        <dsp:cNvSpPr/>
      </dsp:nvSpPr>
      <dsp:spPr>
        <a:xfrm>
          <a:off x="1932214" y="3846258"/>
          <a:ext cx="2383970"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u="none" kern="1200" noProof="0" dirty="0"/>
            <a:t>      </a:t>
          </a:r>
          <a:r>
            <a:rPr lang="en-US" sz="1600" u="sng" kern="1200" noProof="0" dirty="0"/>
            <a:t>$584,673 - $194,239</a:t>
          </a:r>
          <a:r>
            <a:rPr lang="en-US" sz="1600" u="none" kern="1200" noProof="0" dirty="0"/>
            <a:t> x 100 </a:t>
          </a:r>
          <a:r>
            <a:rPr lang="en-US" sz="1600" kern="1200" noProof="0" dirty="0"/>
            <a:t>$194,239  </a:t>
          </a:r>
        </a:p>
        <a:p>
          <a:pPr marL="0" lvl="0" indent="0" algn="ctr" defTabSz="711200">
            <a:lnSpc>
              <a:spcPct val="90000"/>
            </a:lnSpc>
            <a:spcBef>
              <a:spcPct val="0"/>
            </a:spcBef>
            <a:spcAft>
              <a:spcPct val="35000"/>
            </a:spcAft>
            <a:buNone/>
          </a:pPr>
          <a:r>
            <a:rPr lang="en-US" sz="1600" kern="1200" noProof="0" dirty="0"/>
            <a:t>=</a:t>
          </a:r>
        </a:p>
        <a:p>
          <a:pPr marL="0" lvl="0" indent="0" algn="ctr" defTabSz="711200">
            <a:lnSpc>
              <a:spcPct val="90000"/>
            </a:lnSpc>
            <a:spcBef>
              <a:spcPct val="0"/>
            </a:spcBef>
            <a:spcAft>
              <a:spcPct val="35000"/>
            </a:spcAft>
            <a:buNone/>
          </a:pPr>
          <a:r>
            <a:rPr lang="en-US" sz="1600" kern="1200" noProof="0" dirty="0"/>
            <a:t>201</a:t>
          </a:r>
          <a:r>
            <a:rPr lang="en-US" sz="1100" kern="1200" noProof="0" dirty="0"/>
            <a:t>%</a:t>
          </a:r>
          <a:endParaRPr lang="en-US" sz="1600" kern="1200" noProof="0" dirty="0"/>
        </a:p>
      </dsp:txBody>
      <dsp:txXfrm>
        <a:off x="1932214" y="3846258"/>
        <a:ext cx="2383970" cy="1810004"/>
      </dsp:txXfrm>
    </dsp:sp>
    <dsp:sp modelId="{237EB574-03EA-4B5E-A071-20BFF7A94025}">
      <dsp:nvSpPr>
        <dsp:cNvPr id="0" name=""/>
        <dsp:cNvSpPr/>
      </dsp:nvSpPr>
      <dsp:spPr>
        <a:xfrm>
          <a:off x="3982429" y="2828131"/>
          <a:ext cx="603706" cy="0"/>
        </a:xfrm>
        <a:custGeom>
          <a:avLst/>
          <a:gdLst/>
          <a:ahLst/>
          <a:cxnLst/>
          <a:rect l="0" t="0" r="0" b="0"/>
          <a:pathLst>
            <a:path>
              <a:moveTo>
                <a:pt x="0" y="0"/>
              </a:moveTo>
              <a:lnTo>
                <a:pt x="603706"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FE2D3E2-1871-4306-945A-082E4C6DFF62}">
      <dsp:nvSpPr>
        <dsp:cNvPr id="0" name=""/>
        <dsp:cNvSpPr/>
      </dsp:nvSpPr>
      <dsp:spPr>
        <a:xfrm>
          <a:off x="3124200" y="3167507"/>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FA22CC1-F421-42D7-B327-A0748A5CA8CA}">
      <dsp:nvSpPr>
        <dsp:cNvPr id="0" name=""/>
        <dsp:cNvSpPr/>
      </dsp:nvSpPr>
      <dsp:spPr>
        <a:xfrm>
          <a:off x="3054268" y="3733133"/>
          <a:ext cx="139863" cy="113125"/>
        </a:xfrm>
        <a:prstGeom prst="rect">
          <a:avLst/>
        </a:prstGeom>
        <a:solidFill>
          <a:schemeClr val="tx1">
            <a:lumMod val="85000"/>
            <a:lumOff val="15000"/>
          </a:schemeClr>
        </a:solidFill>
        <a:ln>
          <a:noFill/>
        </a:ln>
        <a:effectLst/>
      </dsp:spPr>
      <dsp:style>
        <a:lnRef idx="0">
          <a:scrgbClr r="0" g="0" b="0"/>
        </a:lnRef>
        <a:fillRef idx="3">
          <a:scrgbClr r="0" g="0" b="0"/>
        </a:fillRef>
        <a:effectRef idx="3">
          <a:scrgbClr r="0" g="0" b="0"/>
        </a:effectRef>
        <a:fontRef idx="minor">
          <a:schemeClr val="lt1"/>
        </a:fontRef>
      </dsp:style>
    </dsp:sp>
    <dsp:sp modelId="{42647E7A-7F8D-43C5-B7AA-DB1A84D62562}">
      <dsp:nvSpPr>
        <dsp:cNvPr id="0" name=""/>
        <dsp:cNvSpPr/>
      </dsp:nvSpPr>
      <dsp:spPr>
        <a:xfrm rot="10800000">
          <a:off x="4586135" y="2488755"/>
          <a:ext cx="1388316" cy="678751"/>
        </a:xfrm>
        <a:prstGeom prst="homePlate">
          <a:avLst>
            <a:gd name="adj" fmla="val 40000"/>
          </a:avLst>
        </a:prstGeom>
        <a:solidFill>
          <a:schemeClr val="bg1">
            <a:lumMod val="8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Benefit</a:t>
          </a:r>
        </a:p>
      </dsp:txBody>
      <dsp:txXfrm rot="10800000">
        <a:off x="4721885" y="2488755"/>
        <a:ext cx="1252566" cy="678751"/>
      </dsp:txXfrm>
    </dsp:sp>
    <dsp:sp modelId="{6459495F-68A2-4439-A9B3-5DDACF24ECD9}">
      <dsp:nvSpPr>
        <dsp:cNvPr id="0" name=""/>
        <dsp:cNvSpPr/>
      </dsp:nvSpPr>
      <dsp:spPr>
        <a:xfrm>
          <a:off x="4316185" y="0"/>
          <a:ext cx="1928217"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Students gained 80,202 hours of learning, or a benefit of $584,673 in intervention costs avoided</a:t>
          </a:r>
        </a:p>
      </dsp:txBody>
      <dsp:txXfrm>
        <a:off x="4316185" y="0"/>
        <a:ext cx="1928217" cy="1810004"/>
      </dsp:txXfrm>
    </dsp:sp>
    <dsp:sp modelId="{DA9415BC-5F5D-427A-8E4A-15DE1DCD00EC}">
      <dsp:nvSpPr>
        <dsp:cNvPr id="0" name=""/>
        <dsp:cNvSpPr/>
      </dsp:nvSpPr>
      <dsp:spPr>
        <a:xfrm>
          <a:off x="5280293"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283014-8366-4F80-A66F-FA0C7794F36F}">
      <dsp:nvSpPr>
        <dsp:cNvPr id="0" name=""/>
        <dsp:cNvSpPr/>
      </dsp:nvSpPr>
      <dsp:spPr>
        <a:xfrm>
          <a:off x="5223731" y="1810004"/>
          <a:ext cx="113125" cy="113125"/>
        </a:xfrm>
        <a:prstGeom prst="rect">
          <a:avLst/>
        </a:prstGeom>
        <a:solidFill>
          <a:schemeClr val="bg1">
            <a:lumMod val="75000"/>
          </a:schemeClr>
        </a:solidFill>
        <a:ln>
          <a:noFill/>
        </a:ln>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6/21/2023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6/21/2023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6/21/2023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6/21/2023</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6/21/2023</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6/21/2023</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6/21/2023</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6/21/2023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6/21/2023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6/21/2023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6/21/2023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6/21/2023</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6/21/2023</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6/21/2023</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6/21/2023</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lstStyle/>
          <a:p>
            <a:r>
              <a:rPr lang="en-US" dirty="0"/>
              <a:t>ROI Evaluation of </a:t>
            </a:r>
            <a:r>
              <a:rPr lang="en-US" dirty="0" err="1"/>
              <a:t>DreamBox</a:t>
            </a:r>
            <a:endParaRPr lang="en-US" dirty="0"/>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p:txBody>
          <a:bodyPr/>
          <a:lstStyle/>
          <a:p>
            <a:r>
              <a:rPr lang="en-US" dirty="0"/>
              <a:t>The framework for ROI applied to educational evaluations to determine the value of educational programs</a:t>
            </a:r>
          </a:p>
          <a:p>
            <a:r>
              <a:rPr lang="en-US" dirty="0"/>
              <a:t> </a:t>
            </a:r>
          </a:p>
        </p:txBody>
      </p:sp>
      <p:pic>
        <p:nvPicPr>
          <p:cNvPr id="53" name="Picture Placeholder 52">
            <a:extLst>
              <a:ext uri="{FF2B5EF4-FFF2-40B4-BE49-F238E27FC236}">
                <a16:creationId xmlns:a16="http://schemas.microsoft.com/office/drawing/2014/main" id="{3A9FE351-A4C6-4292-8E5E-15D6D36A50E2}"/>
              </a:ext>
            </a:extLst>
          </p:cNvPr>
          <p:cNvPicPr>
            <a:picLocks noGrp="1" noChangeAspect="1"/>
          </p:cNvPicPr>
          <p:nvPr>
            <p:ph type="pic" sz="quarter" idx="10"/>
          </p:nvPr>
        </p:nvPicPr>
        <p:blipFill>
          <a:blip r:embed="rId2"/>
          <a:srcRect/>
          <a:stretch/>
        </p:blipFill>
        <p:spPr>
          <a:xfrm>
            <a:off x="2869705" y="1364865"/>
            <a:ext cx="2431767" cy="2301528"/>
          </a:xfrm>
        </p:spPr>
      </p:pic>
      <p:sp>
        <p:nvSpPr>
          <p:cNvPr id="9" name="Subtitle 2">
            <a:extLst>
              <a:ext uri="{FF2B5EF4-FFF2-40B4-BE49-F238E27FC236}">
                <a16:creationId xmlns:a16="http://schemas.microsoft.com/office/drawing/2014/main" id="{F732CCF5-A81E-4AEC-9976-93B05DCC518F}"/>
              </a:ext>
            </a:extLst>
          </p:cNvPr>
          <p:cNvSpPr txBox="1">
            <a:spLocks/>
          </p:cNvSpPr>
          <p:nvPr/>
        </p:nvSpPr>
        <p:spPr>
          <a:xfrm>
            <a:off x="7021585" y="5593803"/>
            <a:ext cx="5017644" cy="1591181"/>
          </a:xfrm>
          <a:prstGeom prst="rect">
            <a:avLst/>
          </a:prstGeom>
        </p:spPr>
        <p:txBody>
          <a:bodyPr vert="horz" lIns="91440" tIns="45720" rIns="91440" bIns="45720" rtlCol="0" anchor="b">
            <a:noAutofit/>
          </a:bodyPr>
          <a:lstStyle>
            <a:lvl1pPr marL="0" indent="0" algn="r" defTabSz="914400" rtl="0" eaLnBrk="1" latinLnBrk="0" hangingPunct="1">
              <a:lnSpc>
                <a:spcPct val="100000"/>
              </a:lnSpc>
              <a:spcBef>
                <a:spcPts val="0"/>
              </a:spcBef>
              <a:buFont typeface="Arial" panose="020B0604020202020204" pitchFamily="34" charset="0"/>
              <a:buNone/>
              <a:defRPr sz="23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r>
              <a:rPr lang="en-US" dirty="0"/>
              <a:t>Dr. Dave Maddock</a:t>
            </a:r>
          </a:p>
          <a:p>
            <a:r>
              <a:rPr lang="en-US" dirty="0"/>
              <a:t>The School District of Osceola County, FL</a:t>
            </a:r>
          </a:p>
          <a:p>
            <a:r>
              <a:rPr lang="en-US" dirty="0"/>
              <a:t> </a:t>
            </a:r>
          </a:p>
        </p:txBody>
      </p:sp>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title"/>
          </p:nvPr>
        </p:nvSpPr>
        <p:spPr>
          <a:xfrm>
            <a:off x="260059" y="559678"/>
            <a:ext cx="4335848" cy="4952492"/>
          </a:xfrm>
        </p:spPr>
        <p:txBody>
          <a:bodyPr/>
          <a:lstStyle/>
          <a:p>
            <a:r>
              <a:rPr lang="en-US" dirty="0"/>
              <a:t>Find Other Data to Report Alongside ROI</a:t>
            </a:r>
          </a:p>
        </p:txBody>
      </p:sp>
      <p:sp>
        <p:nvSpPr>
          <p:cNvPr id="3" name="Content Placeholder 2">
            <a:extLst>
              <a:ext uri="{FF2B5EF4-FFF2-40B4-BE49-F238E27FC236}">
                <a16:creationId xmlns:a16="http://schemas.microsoft.com/office/drawing/2014/main" id="{3AD45E12-8254-4FAB-AF03-3FA92E2DC3BF}"/>
              </a:ext>
            </a:extLst>
          </p:cNvPr>
          <p:cNvSpPr>
            <a:spLocks noGrp="1"/>
          </p:cNvSpPr>
          <p:nvPr>
            <p:ph idx="1"/>
          </p:nvPr>
        </p:nvSpPr>
        <p:spPr/>
        <p:txBody>
          <a:bodyPr/>
          <a:lstStyle/>
          <a:p>
            <a:r>
              <a:rPr lang="en-US" dirty="0"/>
              <a:t>ROI is a useful heuristic, but it is </a:t>
            </a:r>
            <a:r>
              <a:rPr lang="en-US" i="1" dirty="0"/>
              <a:t>very, very</a:t>
            </a:r>
            <a:r>
              <a:rPr lang="en-US" dirty="0"/>
              <a:t> easy to understand and therefore loses a great deal of nuance</a:t>
            </a:r>
          </a:p>
          <a:p>
            <a:r>
              <a:rPr lang="en-US" dirty="0"/>
              <a:t>Stakeholders will often try to reduce an evaluation down to just the ROI</a:t>
            </a:r>
          </a:p>
          <a:p>
            <a:r>
              <a:rPr lang="en-US" dirty="0"/>
              <a:t>It is critical to share other data and give time for drawing conclusions </a:t>
            </a:r>
            <a:r>
              <a:rPr lang="en-US" i="1" dirty="0"/>
              <a:t>before</a:t>
            </a:r>
            <a:r>
              <a:rPr lang="en-US" dirty="0"/>
              <a:t> sharing the ROI in education</a:t>
            </a:r>
          </a:p>
          <a:p>
            <a:r>
              <a:rPr lang="en-US" dirty="0"/>
              <a:t>Effect size is a useful measure for explaining growth on a platform</a:t>
            </a:r>
          </a:p>
          <a:p>
            <a:pPr lvl="1"/>
            <a:r>
              <a:rPr lang="en-US" dirty="0"/>
              <a:t>We use Kraft’s (2019) measure for intervention growth (small </a:t>
            </a:r>
            <a:r>
              <a:rPr lang="en-US" i="1" dirty="0"/>
              <a:t>d</a:t>
            </a:r>
            <a:r>
              <a:rPr lang="en-US" dirty="0"/>
              <a:t> &gt; 0.05, large </a:t>
            </a:r>
            <a:r>
              <a:rPr lang="en-US" i="1" dirty="0"/>
              <a:t>d</a:t>
            </a:r>
            <a:r>
              <a:rPr lang="en-US" dirty="0"/>
              <a:t> &gt; 0.20) rather than Hattie’s hinge point (</a:t>
            </a:r>
            <a:r>
              <a:rPr lang="en-US" i="1" dirty="0"/>
              <a:t>d</a:t>
            </a:r>
            <a:r>
              <a:rPr lang="en-US" dirty="0"/>
              <a:t> &gt; 0.40)</a:t>
            </a:r>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10</a:t>
            </a:fld>
            <a:endParaRPr lang="en-US"/>
          </a:p>
        </p:txBody>
      </p:sp>
    </p:spTree>
    <p:extLst>
      <p:ext uri="{BB962C8B-B14F-4D97-AF65-F5344CB8AC3E}">
        <p14:creationId xmlns:p14="http://schemas.microsoft.com/office/powerpoint/2010/main" val="375695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title"/>
          </p:nvPr>
        </p:nvSpPr>
        <p:spPr>
          <a:xfrm>
            <a:off x="260059" y="559678"/>
            <a:ext cx="4335848" cy="4952492"/>
          </a:xfrm>
        </p:spPr>
        <p:txBody>
          <a:bodyPr/>
          <a:lstStyle/>
          <a:p>
            <a:r>
              <a:rPr lang="en-US" dirty="0"/>
              <a:t>Other Osceola ROI Findings</a:t>
            </a:r>
          </a:p>
        </p:txBody>
      </p:sp>
      <p:sp>
        <p:nvSpPr>
          <p:cNvPr id="3" name="Content Placeholder 2">
            <a:extLst>
              <a:ext uri="{FF2B5EF4-FFF2-40B4-BE49-F238E27FC236}">
                <a16:creationId xmlns:a16="http://schemas.microsoft.com/office/drawing/2014/main" id="{3AD45E12-8254-4FAB-AF03-3FA92E2DC3BF}"/>
              </a:ext>
            </a:extLst>
          </p:cNvPr>
          <p:cNvSpPr>
            <a:spLocks noGrp="1"/>
          </p:cNvSpPr>
          <p:nvPr>
            <p:ph idx="1"/>
          </p:nvPr>
        </p:nvSpPr>
        <p:spPr/>
        <p:txBody>
          <a:bodyPr/>
          <a:lstStyle/>
          <a:p>
            <a:r>
              <a:rPr lang="en-US" dirty="0" err="1"/>
              <a:t>Beable</a:t>
            </a:r>
            <a:r>
              <a:rPr lang="en-US" dirty="0"/>
              <a:t>: -27% ROI</a:t>
            </a:r>
          </a:p>
          <a:p>
            <a:r>
              <a:rPr lang="en-US" dirty="0" err="1"/>
              <a:t>Edgenuity</a:t>
            </a:r>
            <a:r>
              <a:rPr lang="en-US" dirty="0"/>
              <a:t>: 22% ROI</a:t>
            </a:r>
          </a:p>
          <a:p>
            <a:r>
              <a:rPr lang="en-US" dirty="0"/>
              <a:t>Achieve3000: 445% ROI</a:t>
            </a:r>
          </a:p>
          <a:p>
            <a:r>
              <a:rPr lang="en-US" dirty="0"/>
              <a:t>Lexia: 65% ROI</a:t>
            </a:r>
          </a:p>
          <a:p>
            <a:r>
              <a:rPr lang="en-US" dirty="0"/>
              <a:t>Discover Ed: 104% ROI</a:t>
            </a:r>
          </a:p>
          <a:p>
            <a:r>
              <a:rPr lang="en-US" dirty="0"/>
              <a:t>Teacher Mentoring Program: -112%</a:t>
            </a:r>
          </a:p>
          <a:p>
            <a:endParaRPr lang="en-US" dirty="0"/>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11</a:t>
            </a:fld>
            <a:endParaRPr lang="en-US"/>
          </a:p>
        </p:txBody>
      </p:sp>
    </p:spTree>
    <p:extLst>
      <p:ext uri="{BB962C8B-B14F-4D97-AF65-F5344CB8AC3E}">
        <p14:creationId xmlns:p14="http://schemas.microsoft.com/office/powerpoint/2010/main" val="2753204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title"/>
          </p:nvPr>
        </p:nvSpPr>
        <p:spPr>
          <a:xfrm>
            <a:off x="260059" y="559678"/>
            <a:ext cx="4335848" cy="4952492"/>
          </a:xfrm>
        </p:spPr>
        <p:txBody>
          <a:bodyPr/>
          <a:lstStyle/>
          <a:p>
            <a:r>
              <a:rPr lang="en-US" dirty="0"/>
              <a:t>Questions?</a:t>
            </a:r>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12</a:t>
            </a:fld>
            <a:endParaRPr lang="en-US"/>
          </a:p>
        </p:txBody>
      </p:sp>
    </p:spTree>
    <p:extLst>
      <p:ext uri="{BB962C8B-B14F-4D97-AF65-F5344CB8AC3E}">
        <p14:creationId xmlns:p14="http://schemas.microsoft.com/office/powerpoint/2010/main" val="197502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F34B-93F5-46C0-9BEC-B1A8D55008B4}"/>
              </a:ext>
            </a:extLst>
          </p:cNvPr>
          <p:cNvSpPr>
            <a:spLocks noGrp="1"/>
          </p:cNvSpPr>
          <p:nvPr>
            <p:ph type="title"/>
          </p:nvPr>
        </p:nvSpPr>
        <p:spPr/>
        <p:txBody>
          <a:bodyPr/>
          <a:lstStyle/>
          <a:p>
            <a:r>
              <a:rPr lang="en-US" dirty="0"/>
              <a:t>Why ROI?</a:t>
            </a:r>
          </a:p>
        </p:txBody>
      </p:sp>
      <p:sp>
        <p:nvSpPr>
          <p:cNvPr id="3" name="Text Placeholder 2">
            <a:extLst>
              <a:ext uri="{FF2B5EF4-FFF2-40B4-BE49-F238E27FC236}">
                <a16:creationId xmlns:a16="http://schemas.microsoft.com/office/drawing/2014/main" id="{381FDC16-3D69-48AD-B08B-ED28A10640C1}"/>
              </a:ext>
            </a:extLst>
          </p:cNvPr>
          <p:cNvSpPr>
            <a:spLocks noGrp="1"/>
          </p:cNvSpPr>
          <p:nvPr>
            <p:ph type="body" sz="quarter" idx="18"/>
          </p:nvPr>
        </p:nvSpPr>
        <p:spPr/>
        <p:txBody>
          <a:bodyPr/>
          <a:lstStyle/>
          <a:p>
            <a:r>
              <a:rPr lang="en-US" dirty="0"/>
              <a:t>ROI is very common in the world of finance, but is currently underutilized in the field of education</a:t>
            </a:r>
          </a:p>
        </p:txBody>
      </p:sp>
      <p:sp>
        <p:nvSpPr>
          <p:cNvPr id="4" name="Content Placeholder 3">
            <a:extLst>
              <a:ext uri="{FF2B5EF4-FFF2-40B4-BE49-F238E27FC236}">
                <a16:creationId xmlns:a16="http://schemas.microsoft.com/office/drawing/2014/main" id="{E83DB0A1-C484-4D49-BAC3-ABEE82074C4C}"/>
              </a:ext>
            </a:extLst>
          </p:cNvPr>
          <p:cNvSpPr>
            <a:spLocks noGrp="1"/>
          </p:cNvSpPr>
          <p:nvPr>
            <p:ph idx="1"/>
          </p:nvPr>
        </p:nvSpPr>
        <p:spPr>
          <a:xfrm>
            <a:off x="5162550" y="2079000"/>
            <a:ext cx="1944000" cy="2700000"/>
          </a:xfrm>
        </p:spPr>
        <p:txBody>
          <a:bodyPr lIns="72000" rIns="72000"/>
          <a:lstStyle/>
          <a:p>
            <a:r>
              <a:rPr lang="en-US" dirty="0"/>
              <a:t>Effect size is useful for determining how much a student learned</a:t>
            </a:r>
          </a:p>
        </p:txBody>
      </p:sp>
      <p:pic>
        <p:nvPicPr>
          <p:cNvPr id="17" name="Picture Placeholder 16">
            <a:extLst>
              <a:ext uri="{FF2B5EF4-FFF2-40B4-BE49-F238E27FC236}">
                <a16:creationId xmlns:a16="http://schemas.microsoft.com/office/drawing/2014/main" id="{AE7453D0-D40E-4463-83A5-ADE525B32ADC}"/>
              </a:ext>
            </a:extLst>
          </p:cNvPr>
          <p:cNvPicPr>
            <a:picLocks noGrp="1" noChangeAspect="1"/>
          </p:cNvPicPr>
          <p:nvPr>
            <p:ph type="pic" sz="quarter" idx="22"/>
          </p:nvPr>
        </p:nvPicPr>
        <p:blipFill>
          <a:blip r:embed="rId2"/>
          <a:srcRect/>
          <a:stretch/>
        </p:blipFill>
        <p:spPr>
          <a:xfrm>
            <a:off x="5639936" y="2247900"/>
            <a:ext cx="1037701" cy="973139"/>
          </a:xfrm>
        </p:spPr>
      </p:pic>
      <p:sp>
        <p:nvSpPr>
          <p:cNvPr id="5" name="Text Placeholder 4">
            <a:extLst>
              <a:ext uri="{FF2B5EF4-FFF2-40B4-BE49-F238E27FC236}">
                <a16:creationId xmlns:a16="http://schemas.microsoft.com/office/drawing/2014/main" id="{898F5FE2-B28A-4CCD-9910-126A9581F28F}"/>
              </a:ext>
            </a:extLst>
          </p:cNvPr>
          <p:cNvSpPr>
            <a:spLocks noGrp="1"/>
          </p:cNvSpPr>
          <p:nvPr>
            <p:ph type="body" sz="quarter" idx="13"/>
          </p:nvPr>
        </p:nvSpPr>
        <p:spPr>
          <a:xfrm>
            <a:off x="7231310" y="2079000"/>
            <a:ext cx="2072081" cy="2700000"/>
          </a:xfrm>
        </p:spPr>
        <p:txBody>
          <a:bodyPr lIns="72000" rIns="72000"/>
          <a:lstStyle/>
          <a:p>
            <a:r>
              <a:rPr lang="en-US" dirty="0"/>
              <a:t>Cost analysis is useful for understanding the financials of a program</a:t>
            </a:r>
          </a:p>
        </p:txBody>
      </p:sp>
      <p:pic>
        <p:nvPicPr>
          <p:cNvPr id="19" name="Picture Placeholder 18">
            <a:extLst>
              <a:ext uri="{FF2B5EF4-FFF2-40B4-BE49-F238E27FC236}">
                <a16:creationId xmlns:a16="http://schemas.microsoft.com/office/drawing/2014/main" id="{4B9CA223-D3A1-4970-848A-26CEBD622878}"/>
              </a:ext>
            </a:extLst>
          </p:cNvPr>
          <p:cNvPicPr>
            <a:picLocks noGrp="1" noChangeAspect="1"/>
          </p:cNvPicPr>
          <p:nvPr>
            <p:ph type="pic" sz="quarter" idx="23"/>
          </p:nvPr>
        </p:nvPicPr>
        <p:blipFill>
          <a:blip r:embed="rId3"/>
          <a:srcRect/>
          <a:stretch/>
        </p:blipFill>
        <p:spPr>
          <a:xfrm>
            <a:off x="7805025" y="2247900"/>
            <a:ext cx="925349" cy="973138"/>
          </a:xfrm>
        </p:spPr>
      </p:pic>
      <p:sp>
        <p:nvSpPr>
          <p:cNvPr id="6" name="Text Placeholder 5">
            <a:extLst>
              <a:ext uri="{FF2B5EF4-FFF2-40B4-BE49-F238E27FC236}">
                <a16:creationId xmlns:a16="http://schemas.microsoft.com/office/drawing/2014/main" id="{AC4A7A4E-C192-4A89-A661-72D76FF2F230}"/>
              </a:ext>
            </a:extLst>
          </p:cNvPr>
          <p:cNvSpPr>
            <a:spLocks noGrp="1"/>
          </p:cNvSpPr>
          <p:nvPr>
            <p:ph type="body" sz="quarter" idx="14"/>
          </p:nvPr>
        </p:nvSpPr>
        <p:spPr>
          <a:xfrm>
            <a:off x="9428613" y="2079000"/>
            <a:ext cx="1944000" cy="2700000"/>
          </a:xfrm>
        </p:spPr>
        <p:txBody>
          <a:bodyPr lIns="72000" rIns="72000"/>
          <a:lstStyle/>
          <a:p>
            <a:r>
              <a:rPr lang="en-US" dirty="0"/>
              <a:t>ROI tells you how much learning happened for the cost of the program</a:t>
            </a:r>
          </a:p>
          <a:p>
            <a:endParaRPr lang="en-US" dirty="0"/>
          </a:p>
        </p:txBody>
      </p:sp>
      <p:pic>
        <p:nvPicPr>
          <p:cNvPr id="21" name="Picture Placeholder 20">
            <a:extLst>
              <a:ext uri="{FF2B5EF4-FFF2-40B4-BE49-F238E27FC236}">
                <a16:creationId xmlns:a16="http://schemas.microsoft.com/office/drawing/2014/main" id="{2309EE82-F242-4D96-98E6-A564E5488BCF}"/>
              </a:ext>
            </a:extLst>
          </p:cNvPr>
          <p:cNvPicPr>
            <a:picLocks noGrp="1" noChangeAspect="1"/>
          </p:cNvPicPr>
          <p:nvPr>
            <p:ph type="pic" sz="quarter" idx="24"/>
          </p:nvPr>
        </p:nvPicPr>
        <p:blipFill>
          <a:blip r:embed="rId4"/>
          <a:srcRect/>
          <a:stretch/>
        </p:blipFill>
        <p:spPr>
          <a:xfrm>
            <a:off x="9913938" y="2251040"/>
            <a:ext cx="973137" cy="966858"/>
          </a:xfrm>
        </p:spPr>
      </p:pic>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2</a:t>
            </a:fld>
            <a:endParaRPr lang="en-US"/>
          </a:p>
        </p:txBody>
      </p:sp>
    </p:spTree>
    <p:extLst>
      <p:ext uri="{BB962C8B-B14F-4D97-AF65-F5344CB8AC3E}">
        <p14:creationId xmlns:p14="http://schemas.microsoft.com/office/powerpoint/2010/main" val="170747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DA9A-F01A-481E-A192-F11CA07CCE35}"/>
              </a:ext>
            </a:extLst>
          </p:cNvPr>
          <p:cNvSpPr>
            <a:spLocks noGrp="1"/>
          </p:cNvSpPr>
          <p:nvPr>
            <p:ph type="title"/>
          </p:nvPr>
        </p:nvSpPr>
        <p:spPr/>
        <p:txBody>
          <a:bodyPr/>
          <a:lstStyle/>
          <a:p>
            <a:r>
              <a:rPr lang="en-US" dirty="0"/>
              <a:t>ROI Evaluation Process</a:t>
            </a:r>
          </a:p>
        </p:txBody>
      </p:sp>
      <p:sp>
        <p:nvSpPr>
          <p:cNvPr id="3" name="Text Placeholder 2">
            <a:extLst>
              <a:ext uri="{FF2B5EF4-FFF2-40B4-BE49-F238E27FC236}">
                <a16:creationId xmlns:a16="http://schemas.microsoft.com/office/drawing/2014/main" id="{6DCC875B-FB79-4EB2-ACC0-A26593F489C1}"/>
              </a:ext>
            </a:extLst>
          </p:cNvPr>
          <p:cNvSpPr>
            <a:spLocks noGrp="1"/>
          </p:cNvSpPr>
          <p:nvPr>
            <p:ph type="body" sz="quarter" idx="18"/>
          </p:nvPr>
        </p:nvSpPr>
        <p:spPr/>
        <p:txBody>
          <a:bodyPr/>
          <a:lstStyle/>
          <a:p>
            <a:r>
              <a:rPr lang="en-US" dirty="0"/>
              <a:t>Underestimate benefits and overestimate costs </a:t>
            </a:r>
          </a:p>
        </p:txBody>
      </p:sp>
      <p:sp>
        <p:nvSpPr>
          <p:cNvPr id="4" name="Content Placeholder 3">
            <a:extLst>
              <a:ext uri="{FF2B5EF4-FFF2-40B4-BE49-F238E27FC236}">
                <a16:creationId xmlns:a16="http://schemas.microsoft.com/office/drawing/2014/main" id="{52ACB615-64CF-4226-B7EB-A7D9E8A800A2}"/>
              </a:ext>
            </a:extLst>
          </p:cNvPr>
          <p:cNvSpPr>
            <a:spLocks noGrp="1"/>
          </p:cNvSpPr>
          <p:nvPr>
            <p:ph idx="1"/>
          </p:nvPr>
        </p:nvSpPr>
        <p:spPr/>
        <p:txBody>
          <a:bodyPr/>
          <a:lstStyle/>
          <a:p>
            <a:r>
              <a:rPr lang="en-US" dirty="0"/>
              <a:t>Define success – </a:t>
            </a:r>
          </a:p>
          <a:p>
            <a:r>
              <a:rPr lang="en-US" dirty="0"/>
              <a:t>0% ROI</a:t>
            </a:r>
          </a:p>
        </p:txBody>
      </p:sp>
      <p:pic>
        <p:nvPicPr>
          <p:cNvPr id="17" name="Picture Placeholder 16" descr="Podium">
            <a:extLst>
              <a:ext uri="{FF2B5EF4-FFF2-40B4-BE49-F238E27FC236}">
                <a16:creationId xmlns:a16="http://schemas.microsoft.com/office/drawing/2014/main" id="{CA59F1EA-7BF1-46B0-8D92-7F28002EA8FF}"/>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4397" t="-24397" r="-24397" b="-24397"/>
          <a:stretch/>
        </p:blipFill>
        <p:spPr>
          <a:xfrm>
            <a:off x="5648550" y="729000"/>
            <a:ext cx="972000" cy="972000"/>
          </a:xfrm>
        </p:spPr>
      </p:pic>
      <p:sp>
        <p:nvSpPr>
          <p:cNvPr id="5" name="Text Placeholder 4">
            <a:extLst>
              <a:ext uri="{FF2B5EF4-FFF2-40B4-BE49-F238E27FC236}">
                <a16:creationId xmlns:a16="http://schemas.microsoft.com/office/drawing/2014/main" id="{7CC704F7-10A3-438C-BF49-21B39AA5FD1F}"/>
              </a:ext>
            </a:extLst>
          </p:cNvPr>
          <p:cNvSpPr>
            <a:spLocks noGrp="1"/>
          </p:cNvSpPr>
          <p:nvPr>
            <p:ph type="body" sz="quarter" idx="13"/>
          </p:nvPr>
        </p:nvSpPr>
        <p:spPr/>
        <p:txBody>
          <a:bodyPr/>
          <a:lstStyle/>
          <a:p>
            <a:r>
              <a:rPr lang="en-US" dirty="0"/>
              <a:t>Collect Data</a:t>
            </a:r>
          </a:p>
        </p:txBody>
      </p:sp>
      <p:pic>
        <p:nvPicPr>
          <p:cNvPr id="19" name="Picture Placeholder 18" descr="Statistics with solid fill">
            <a:extLst>
              <a:ext uri="{FF2B5EF4-FFF2-40B4-BE49-F238E27FC236}">
                <a16:creationId xmlns:a16="http://schemas.microsoft.com/office/drawing/2014/main" id="{AEA436B7-2654-4FEB-A48E-421EF9A9A0B6}"/>
              </a:ext>
            </a:extLst>
          </p:cNvPr>
          <p:cNvPicPr>
            <a:picLocks noGrp="1" noChangeAspect="1"/>
          </p:cNvPicPr>
          <p:nvPr>
            <p:ph type="pic" sz="quarter" idx="23"/>
          </p:nvPr>
        </p:nvPicPr>
        <p:blipFill>
          <a:blip r:embed="rId4">
            <a:extLst>
              <a:ext uri="{96DAC541-7B7A-43D3-8B79-37D633B846F1}">
                <asvg:svgBlip xmlns:asvg="http://schemas.microsoft.com/office/drawing/2016/SVG/main" r:embed="rId5"/>
              </a:ext>
            </a:extLst>
          </a:blip>
          <a:srcRect/>
          <a:stretch/>
        </p:blipFill>
        <p:spPr>
          <a:xfrm>
            <a:off x="7781581" y="729000"/>
            <a:ext cx="972000" cy="972000"/>
          </a:xfrm>
        </p:spPr>
      </p:pic>
      <p:sp>
        <p:nvSpPr>
          <p:cNvPr id="6" name="Text Placeholder 5">
            <a:extLst>
              <a:ext uri="{FF2B5EF4-FFF2-40B4-BE49-F238E27FC236}">
                <a16:creationId xmlns:a16="http://schemas.microsoft.com/office/drawing/2014/main" id="{C0CB0B93-889C-4918-9E62-5E0470169619}"/>
              </a:ext>
            </a:extLst>
          </p:cNvPr>
          <p:cNvSpPr>
            <a:spLocks noGrp="1"/>
          </p:cNvSpPr>
          <p:nvPr>
            <p:ph type="body" sz="quarter" idx="14"/>
          </p:nvPr>
        </p:nvSpPr>
        <p:spPr/>
        <p:txBody>
          <a:bodyPr/>
          <a:lstStyle/>
          <a:p>
            <a:r>
              <a:rPr lang="en-US" dirty="0"/>
              <a:t>Cost Loading</a:t>
            </a:r>
          </a:p>
        </p:txBody>
      </p:sp>
      <p:pic>
        <p:nvPicPr>
          <p:cNvPr id="21" name="Picture Placeholder 20" descr="Dollar with solid fill">
            <a:extLst>
              <a:ext uri="{FF2B5EF4-FFF2-40B4-BE49-F238E27FC236}">
                <a16:creationId xmlns:a16="http://schemas.microsoft.com/office/drawing/2014/main" id="{7A368000-5E96-4DAA-B5E5-BDD2F634DBA4}"/>
              </a:ext>
            </a:extLst>
          </p:cNvPr>
          <p:cNvPicPr>
            <a:picLocks noGrp="1" noChangeAspect="1"/>
          </p:cNvPicPr>
          <p:nvPr>
            <p:ph type="pic" sz="quarter" idx="24"/>
          </p:nvPr>
        </p:nvPicPr>
        <p:blipFill>
          <a:blip r:embed="rId6">
            <a:extLst>
              <a:ext uri="{96DAC541-7B7A-43D3-8B79-37D633B846F1}">
                <asvg:svgBlip xmlns:asvg="http://schemas.microsoft.com/office/drawing/2016/SVG/main" r:embed="rId7"/>
              </a:ext>
            </a:extLst>
          </a:blip>
          <a:srcRect/>
          <a:stretch/>
        </p:blipFill>
        <p:spPr>
          <a:xfrm>
            <a:off x="9914613" y="729000"/>
            <a:ext cx="972000" cy="972000"/>
          </a:xfrm>
        </p:spPr>
      </p:pic>
      <p:sp>
        <p:nvSpPr>
          <p:cNvPr id="7" name="Text Placeholder 6">
            <a:extLst>
              <a:ext uri="{FF2B5EF4-FFF2-40B4-BE49-F238E27FC236}">
                <a16:creationId xmlns:a16="http://schemas.microsoft.com/office/drawing/2014/main" id="{E818D25A-67F7-4CDC-A9F9-92E596277CD6}"/>
              </a:ext>
            </a:extLst>
          </p:cNvPr>
          <p:cNvSpPr>
            <a:spLocks noGrp="1"/>
          </p:cNvSpPr>
          <p:nvPr>
            <p:ph type="body" sz="quarter" idx="19"/>
          </p:nvPr>
        </p:nvSpPr>
        <p:spPr/>
        <p:txBody>
          <a:bodyPr/>
          <a:lstStyle/>
          <a:p>
            <a:r>
              <a:rPr lang="en-US" dirty="0"/>
              <a:t>Benefit Analysis (Effect Sizes and Growth Measures)</a:t>
            </a:r>
          </a:p>
        </p:txBody>
      </p:sp>
      <p:pic>
        <p:nvPicPr>
          <p:cNvPr id="23" name="Picture Placeholder 22" descr="Plant with solid fill">
            <a:extLst>
              <a:ext uri="{FF2B5EF4-FFF2-40B4-BE49-F238E27FC236}">
                <a16:creationId xmlns:a16="http://schemas.microsoft.com/office/drawing/2014/main" id="{2F9CFDA8-BA9E-4328-B0A0-62AD1193A61A}"/>
              </a:ext>
            </a:extLst>
          </p:cNvPr>
          <p:cNvPicPr>
            <a:picLocks noGrp="1" noChangeAspect="1"/>
          </p:cNvPicPr>
          <p:nvPr>
            <p:ph type="pic" sz="quarter" idx="25"/>
          </p:nvPr>
        </p:nvPicPr>
        <p:blipFill>
          <a:blip r:embed="rId8">
            <a:extLst>
              <a:ext uri="{96DAC541-7B7A-43D3-8B79-37D633B846F1}">
                <asvg:svgBlip xmlns:asvg="http://schemas.microsoft.com/office/drawing/2016/SVG/main" r:embed="rId9"/>
              </a:ext>
            </a:extLst>
          </a:blip>
          <a:srcRect/>
          <a:stretch/>
        </p:blipFill>
        <p:spPr>
          <a:xfrm>
            <a:off x="5648550" y="3598323"/>
            <a:ext cx="972000" cy="972000"/>
          </a:xfrm>
        </p:spPr>
      </p:pic>
      <p:sp>
        <p:nvSpPr>
          <p:cNvPr id="8" name="Text Placeholder 7">
            <a:extLst>
              <a:ext uri="{FF2B5EF4-FFF2-40B4-BE49-F238E27FC236}">
                <a16:creationId xmlns:a16="http://schemas.microsoft.com/office/drawing/2014/main" id="{C78C2BF3-B597-4BD5-90B4-54EB9C2F6EE1}"/>
              </a:ext>
            </a:extLst>
          </p:cNvPr>
          <p:cNvSpPr>
            <a:spLocks noGrp="1"/>
          </p:cNvSpPr>
          <p:nvPr>
            <p:ph type="body" sz="quarter" idx="20"/>
          </p:nvPr>
        </p:nvSpPr>
        <p:spPr/>
        <p:txBody>
          <a:bodyPr/>
          <a:lstStyle/>
          <a:p>
            <a:r>
              <a:rPr lang="en-US" dirty="0"/>
              <a:t>Calculate ROI</a:t>
            </a:r>
          </a:p>
        </p:txBody>
      </p:sp>
      <p:pic>
        <p:nvPicPr>
          <p:cNvPr id="25" name="Picture Placeholder 24" descr="Bank with solid fill">
            <a:extLst>
              <a:ext uri="{FF2B5EF4-FFF2-40B4-BE49-F238E27FC236}">
                <a16:creationId xmlns:a16="http://schemas.microsoft.com/office/drawing/2014/main" id="{D848E5F5-40CC-4937-BDFD-77AE052CF964}"/>
              </a:ext>
            </a:extLst>
          </p:cNvPr>
          <p:cNvPicPr>
            <a:picLocks noGrp="1" noChangeAspect="1"/>
          </p:cNvPicPr>
          <p:nvPr>
            <p:ph type="pic" sz="quarter" idx="26"/>
          </p:nvPr>
        </p:nvPicPr>
        <p:blipFill>
          <a:blip r:embed="rId10">
            <a:extLst>
              <a:ext uri="{96DAC541-7B7A-43D3-8B79-37D633B846F1}">
                <asvg:svgBlip xmlns:asvg="http://schemas.microsoft.com/office/drawing/2016/SVG/main" r:embed="rId11"/>
              </a:ext>
            </a:extLst>
          </a:blip>
          <a:srcRect/>
          <a:stretch/>
        </p:blipFill>
        <p:spPr>
          <a:xfrm>
            <a:off x="7781581" y="3598323"/>
            <a:ext cx="972000" cy="972000"/>
          </a:xfrm>
        </p:spPr>
      </p:pic>
      <p:sp>
        <p:nvSpPr>
          <p:cNvPr id="9" name="Text Placeholder 8">
            <a:extLst>
              <a:ext uri="{FF2B5EF4-FFF2-40B4-BE49-F238E27FC236}">
                <a16:creationId xmlns:a16="http://schemas.microsoft.com/office/drawing/2014/main" id="{1637545D-50F9-427A-9297-89D0C0CFAB4F}"/>
              </a:ext>
            </a:extLst>
          </p:cNvPr>
          <p:cNvSpPr>
            <a:spLocks noGrp="1"/>
          </p:cNvSpPr>
          <p:nvPr>
            <p:ph type="body" sz="quarter" idx="21"/>
          </p:nvPr>
        </p:nvSpPr>
        <p:spPr/>
        <p:txBody>
          <a:bodyPr/>
          <a:lstStyle/>
          <a:p>
            <a:r>
              <a:rPr lang="en-US" dirty="0"/>
              <a:t>Report Out to Stakeholders</a:t>
            </a:r>
          </a:p>
        </p:txBody>
      </p:sp>
      <p:pic>
        <p:nvPicPr>
          <p:cNvPr id="27" name="Picture Placeholder 26" descr="Professor male with solid fill">
            <a:extLst>
              <a:ext uri="{FF2B5EF4-FFF2-40B4-BE49-F238E27FC236}">
                <a16:creationId xmlns:a16="http://schemas.microsoft.com/office/drawing/2014/main" id="{5CF2F104-BBB7-4069-B6BF-9A845C32FDC0}"/>
              </a:ext>
            </a:extLst>
          </p:cNvPr>
          <p:cNvPicPr>
            <a:picLocks noGrp="1" noChangeAspect="1"/>
          </p:cNvPicPr>
          <p:nvPr>
            <p:ph type="pic" sz="quarter" idx="27"/>
          </p:nvPr>
        </p:nvPicPr>
        <p:blipFill>
          <a:blip r:embed="rId12">
            <a:extLst>
              <a:ext uri="{96DAC541-7B7A-43D3-8B79-37D633B846F1}">
                <asvg:svgBlip xmlns:asvg="http://schemas.microsoft.com/office/drawing/2016/SVG/main" r:embed="rId13"/>
              </a:ext>
            </a:extLst>
          </a:blip>
          <a:srcRect/>
          <a:stretch/>
        </p:blipFill>
        <p:spPr>
          <a:xfrm>
            <a:off x="9914613" y="3598323"/>
            <a:ext cx="972000" cy="972000"/>
          </a:xfrm>
        </p:spPr>
      </p:pic>
      <p:sp>
        <p:nvSpPr>
          <p:cNvPr id="10" name="Slide Number Placeholder 9">
            <a:extLst>
              <a:ext uri="{FF2B5EF4-FFF2-40B4-BE49-F238E27FC236}">
                <a16:creationId xmlns:a16="http://schemas.microsoft.com/office/drawing/2014/main" id="{EC7ECEE9-580B-8B4A-919F-4C04337CEC51}"/>
              </a:ext>
            </a:extLst>
          </p:cNvPr>
          <p:cNvSpPr>
            <a:spLocks noGrp="1"/>
          </p:cNvSpPr>
          <p:nvPr>
            <p:ph type="sldNum" sz="quarter" idx="12"/>
          </p:nvPr>
        </p:nvSpPr>
        <p:spPr/>
        <p:txBody>
          <a:bodyPr/>
          <a:lstStyle/>
          <a:p>
            <a:fld id="{13D2E340-0663-474B-992C-9192B5C45E57}" type="slidenum">
              <a:rPr lang="en-US" smtClean="0"/>
              <a:t>3</a:t>
            </a:fld>
            <a:endParaRPr lang="en-US"/>
          </a:p>
        </p:txBody>
      </p:sp>
    </p:spTree>
    <p:extLst>
      <p:ext uri="{BB962C8B-B14F-4D97-AF65-F5344CB8AC3E}">
        <p14:creationId xmlns:p14="http://schemas.microsoft.com/office/powerpoint/2010/main" val="328979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title"/>
          </p:nvPr>
        </p:nvSpPr>
        <p:spPr>
          <a:xfrm>
            <a:off x="466725" y="559678"/>
            <a:ext cx="4129181" cy="4952492"/>
          </a:xfrm>
        </p:spPr>
        <p:txBody>
          <a:bodyPr/>
          <a:lstStyle/>
          <a:p>
            <a:r>
              <a:rPr lang="en-US" dirty="0"/>
              <a:t>What is </a:t>
            </a:r>
            <a:r>
              <a:rPr lang="en-US" dirty="0" err="1"/>
              <a:t>DreamBox</a:t>
            </a:r>
            <a:r>
              <a:rPr lang="en-US" dirty="0"/>
              <a:t>?</a:t>
            </a:r>
          </a:p>
        </p:txBody>
      </p:sp>
      <p:sp>
        <p:nvSpPr>
          <p:cNvPr id="3" name="Content Placeholder 2">
            <a:extLst>
              <a:ext uri="{FF2B5EF4-FFF2-40B4-BE49-F238E27FC236}">
                <a16:creationId xmlns:a16="http://schemas.microsoft.com/office/drawing/2014/main" id="{3AD45E12-8254-4FAB-AF03-3FA92E2DC3BF}"/>
              </a:ext>
            </a:extLst>
          </p:cNvPr>
          <p:cNvSpPr>
            <a:spLocks noGrp="1"/>
          </p:cNvSpPr>
          <p:nvPr>
            <p:ph idx="1"/>
          </p:nvPr>
        </p:nvSpPr>
        <p:spPr/>
        <p:txBody>
          <a:bodyPr/>
          <a:lstStyle/>
          <a:p>
            <a:r>
              <a:rPr lang="en-US" dirty="0" err="1"/>
              <a:t>DreamBox</a:t>
            </a:r>
            <a:r>
              <a:rPr lang="en-US" dirty="0"/>
              <a:t> is a digital mathematics intervention program </a:t>
            </a:r>
          </a:p>
          <a:p>
            <a:r>
              <a:rPr lang="en-US" dirty="0"/>
              <a:t>It was used to provide interventions at two schools in Osceola County</a:t>
            </a:r>
          </a:p>
          <a:p>
            <a:r>
              <a:rPr lang="en-US" dirty="0"/>
              <a:t>943 students utilized the program to complete 113,158 lessons, (241,232 attempted) with 1,067,169 minutes (17,786 hours) spent on the platform.</a:t>
            </a:r>
          </a:p>
          <a:p>
            <a:r>
              <a:rPr lang="en-US" dirty="0"/>
              <a:t>The program costs approximately $8000 per school site</a:t>
            </a:r>
          </a:p>
          <a:p>
            <a:endParaRPr lang="en-US" dirty="0"/>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4</a:t>
            </a:fld>
            <a:endParaRPr lang="en-US"/>
          </a:p>
        </p:txBody>
      </p:sp>
      <p:pic>
        <p:nvPicPr>
          <p:cNvPr id="9" name="Picture 8">
            <a:extLst>
              <a:ext uri="{FF2B5EF4-FFF2-40B4-BE49-F238E27FC236}">
                <a16:creationId xmlns:a16="http://schemas.microsoft.com/office/drawing/2014/main" id="{00B3E166-03CD-4FFA-A1AD-02BD0D11D41F}"/>
              </a:ext>
            </a:extLst>
          </p:cNvPr>
          <p:cNvPicPr>
            <a:picLocks noChangeAspect="1"/>
          </p:cNvPicPr>
          <p:nvPr/>
        </p:nvPicPr>
        <p:blipFill>
          <a:blip r:embed="rId2"/>
          <a:stretch>
            <a:fillRect/>
          </a:stretch>
        </p:blipFill>
        <p:spPr>
          <a:xfrm>
            <a:off x="6588353" y="5058355"/>
            <a:ext cx="3345768" cy="1593631"/>
          </a:xfrm>
          <a:prstGeom prst="rect">
            <a:avLst/>
          </a:prstGeom>
        </p:spPr>
      </p:pic>
    </p:spTree>
    <p:extLst>
      <p:ext uri="{BB962C8B-B14F-4D97-AF65-F5344CB8AC3E}">
        <p14:creationId xmlns:p14="http://schemas.microsoft.com/office/powerpoint/2010/main" val="55606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0B74-5475-4C20-9E4F-D93144C702EA}"/>
              </a:ext>
            </a:extLst>
          </p:cNvPr>
          <p:cNvSpPr>
            <a:spLocks noGrp="1"/>
          </p:cNvSpPr>
          <p:nvPr>
            <p:ph type="title"/>
          </p:nvPr>
        </p:nvSpPr>
        <p:spPr/>
        <p:txBody>
          <a:bodyPr/>
          <a:lstStyle/>
          <a:p>
            <a:r>
              <a:rPr lang="en-US" dirty="0"/>
              <a:t>Cost Loading</a:t>
            </a:r>
          </a:p>
        </p:txBody>
      </p:sp>
      <p:pic>
        <p:nvPicPr>
          <p:cNvPr id="18" name="Picture Placeholder 17" descr="Woman with dark hair smiling away from camera">
            <a:extLst>
              <a:ext uri="{FF2B5EF4-FFF2-40B4-BE49-F238E27FC236}">
                <a16:creationId xmlns:a16="http://schemas.microsoft.com/office/drawing/2014/main" id="{95A486D2-A2CB-47AF-AB12-0976F3BAED5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70F1B58-257D-4779-A040-5E1616327E2D}"/>
              </a:ext>
            </a:extLst>
          </p:cNvPr>
          <p:cNvSpPr>
            <a:spLocks noGrp="1"/>
          </p:cNvSpPr>
          <p:nvPr>
            <p:ph type="body" sz="quarter" idx="18"/>
          </p:nvPr>
        </p:nvSpPr>
        <p:spPr/>
        <p:txBody>
          <a:bodyPr/>
          <a:lstStyle/>
          <a:p>
            <a:r>
              <a:rPr lang="en-US" dirty="0"/>
              <a:t>Determining the cost of the program being evaluated for ROI purposes</a:t>
            </a:r>
          </a:p>
        </p:txBody>
      </p:sp>
      <p:sp>
        <p:nvSpPr>
          <p:cNvPr id="5" name="Content Placeholder 4">
            <a:extLst>
              <a:ext uri="{FF2B5EF4-FFF2-40B4-BE49-F238E27FC236}">
                <a16:creationId xmlns:a16="http://schemas.microsoft.com/office/drawing/2014/main" id="{085B3B5D-2D70-464D-97D7-2F81F133EFA7}"/>
              </a:ext>
            </a:extLst>
          </p:cNvPr>
          <p:cNvSpPr>
            <a:spLocks noGrp="1"/>
          </p:cNvSpPr>
          <p:nvPr>
            <p:ph idx="1"/>
          </p:nvPr>
        </p:nvSpPr>
        <p:spPr/>
        <p:txBody>
          <a:bodyPr/>
          <a:lstStyle/>
          <a:p>
            <a:r>
              <a:rPr lang="en-US" dirty="0"/>
              <a:t>Direct Costs: Licenses</a:t>
            </a:r>
          </a:p>
        </p:txBody>
      </p:sp>
      <p:pic>
        <p:nvPicPr>
          <p:cNvPr id="20" name="Picture Placeholder 19">
            <a:extLst>
              <a:ext uri="{FF2B5EF4-FFF2-40B4-BE49-F238E27FC236}">
                <a16:creationId xmlns:a16="http://schemas.microsoft.com/office/drawing/2014/main" id="{9E5CE8C1-B631-446C-9BB6-0814870B5ECA}"/>
              </a:ext>
            </a:extLst>
          </p:cNvPr>
          <p:cNvPicPr>
            <a:picLocks noGrp="1" noChangeAspect="1"/>
          </p:cNvPicPr>
          <p:nvPr>
            <p:ph type="pic" sz="quarter" idx="23"/>
          </p:nvPr>
        </p:nvPicPr>
        <p:blipFill>
          <a:blip r:embed="rId3"/>
          <a:srcRect/>
          <a:stretch/>
        </p:blipFill>
        <p:spPr>
          <a:xfrm>
            <a:off x="5234550" y="647388"/>
            <a:ext cx="1800000" cy="1800000"/>
          </a:xfrm>
        </p:spPr>
      </p:pic>
      <p:sp>
        <p:nvSpPr>
          <p:cNvPr id="6" name="Text Placeholder 5">
            <a:extLst>
              <a:ext uri="{FF2B5EF4-FFF2-40B4-BE49-F238E27FC236}">
                <a16:creationId xmlns:a16="http://schemas.microsoft.com/office/drawing/2014/main" id="{B5E06AD1-C7AD-4761-9E4E-0F0DDD088F11}"/>
              </a:ext>
            </a:extLst>
          </p:cNvPr>
          <p:cNvSpPr>
            <a:spLocks noGrp="1"/>
          </p:cNvSpPr>
          <p:nvPr>
            <p:ph type="body" sz="quarter" idx="13"/>
          </p:nvPr>
        </p:nvSpPr>
        <p:spPr/>
        <p:txBody>
          <a:bodyPr/>
          <a:lstStyle/>
          <a:p>
            <a:r>
              <a:rPr lang="en-US" dirty="0"/>
              <a:t>Direct Costs: Teacher Training</a:t>
            </a:r>
          </a:p>
        </p:txBody>
      </p:sp>
      <p:pic>
        <p:nvPicPr>
          <p:cNvPr id="22" name="Picture Placeholder 21">
            <a:extLst>
              <a:ext uri="{FF2B5EF4-FFF2-40B4-BE49-F238E27FC236}">
                <a16:creationId xmlns:a16="http://schemas.microsoft.com/office/drawing/2014/main" id="{448F3FAC-A0F2-4FD5-A9B2-29E38370C088}"/>
              </a:ext>
            </a:extLst>
          </p:cNvPr>
          <p:cNvPicPr>
            <a:picLocks noGrp="1" noChangeAspect="1"/>
          </p:cNvPicPr>
          <p:nvPr>
            <p:ph type="pic" sz="quarter" idx="24"/>
          </p:nvPr>
        </p:nvPicPr>
        <p:blipFill>
          <a:blip r:embed="rId4"/>
          <a:srcRect/>
          <a:stretch/>
        </p:blipFill>
        <p:spPr>
          <a:xfrm>
            <a:off x="7367581" y="647388"/>
            <a:ext cx="1800000" cy="1800000"/>
          </a:xfrm>
        </p:spPr>
      </p:pic>
      <p:sp>
        <p:nvSpPr>
          <p:cNvPr id="7" name="Text Placeholder 6">
            <a:extLst>
              <a:ext uri="{FF2B5EF4-FFF2-40B4-BE49-F238E27FC236}">
                <a16:creationId xmlns:a16="http://schemas.microsoft.com/office/drawing/2014/main" id="{4F730BB3-A959-4EF9-B77F-FBF43DB5A80A}"/>
              </a:ext>
            </a:extLst>
          </p:cNvPr>
          <p:cNvSpPr>
            <a:spLocks noGrp="1"/>
          </p:cNvSpPr>
          <p:nvPr>
            <p:ph type="body" sz="quarter" idx="14"/>
          </p:nvPr>
        </p:nvSpPr>
        <p:spPr/>
        <p:txBody>
          <a:bodyPr/>
          <a:lstStyle/>
          <a:p>
            <a:r>
              <a:rPr lang="en-US" dirty="0"/>
              <a:t>Indirect Costs: Teacher Coverage</a:t>
            </a:r>
          </a:p>
        </p:txBody>
      </p:sp>
      <p:pic>
        <p:nvPicPr>
          <p:cNvPr id="24" name="Picture Placeholder 23">
            <a:extLst>
              <a:ext uri="{FF2B5EF4-FFF2-40B4-BE49-F238E27FC236}">
                <a16:creationId xmlns:a16="http://schemas.microsoft.com/office/drawing/2014/main" id="{B645D955-0DD1-4098-B4D9-1EC11300FD81}"/>
              </a:ext>
            </a:extLst>
          </p:cNvPr>
          <p:cNvPicPr>
            <a:picLocks noGrp="1" noChangeAspect="1"/>
          </p:cNvPicPr>
          <p:nvPr>
            <p:ph type="pic" sz="quarter" idx="25"/>
          </p:nvPr>
        </p:nvPicPr>
        <p:blipFill>
          <a:blip r:embed="rId5"/>
          <a:srcRect/>
          <a:stretch/>
        </p:blipFill>
        <p:spPr>
          <a:xfrm>
            <a:off x="9500163" y="647388"/>
            <a:ext cx="1800000" cy="1800000"/>
          </a:xfrm>
        </p:spPr>
      </p:pic>
      <p:sp>
        <p:nvSpPr>
          <p:cNvPr id="8" name="Text Placeholder 7">
            <a:extLst>
              <a:ext uri="{FF2B5EF4-FFF2-40B4-BE49-F238E27FC236}">
                <a16:creationId xmlns:a16="http://schemas.microsoft.com/office/drawing/2014/main" id="{00BBAFCA-88C5-4965-BDEC-02CBA7481B75}"/>
              </a:ext>
            </a:extLst>
          </p:cNvPr>
          <p:cNvSpPr>
            <a:spLocks noGrp="1"/>
          </p:cNvSpPr>
          <p:nvPr>
            <p:ph type="body" sz="quarter" idx="20"/>
          </p:nvPr>
        </p:nvSpPr>
        <p:spPr/>
        <p:txBody>
          <a:bodyPr/>
          <a:lstStyle/>
          <a:p>
            <a:r>
              <a:rPr lang="en-US" dirty="0"/>
              <a:t>Indirect Costs: Internet Access</a:t>
            </a:r>
          </a:p>
        </p:txBody>
      </p:sp>
      <p:pic>
        <p:nvPicPr>
          <p:cNvPr id="26" name="Picture Placeholder 25">
            <a:extLst>
              <a:ext uri="{FF2B5EF4-FFF2-40B4-BE49-F238E27FC236}">
                <a16:creationId xmlns:a16="http://schemas.microsoft.com/office/drawing/2014/main" id="{BDCF608A-9254-4801-8B1F-A7AA58FE590D}"/>
              </a:ext>
            </a:extLst>
          </p:cNvPr>
          <p:cNvPicPr>
            <a:picLocks noGrp="1" noChangeAspect="1"/>
          </p:cNvPicPr>
          <p:nvPr>
            <p:ph type="pic" sz="quarter" idx="26"/>
          </p:nvPr>
        </p:nvPicPr>
        <p:blipFill>
          <a:blip r:embed="rId6"/>
          <a:srcRect/>
          <a:stretch/>
        </p:blipFill>
        <p:spPr>
          <a:xfrm>
            <a:off x="5234550" y="3516711"/>
            <a:ext cx="1800000" cy="1800000"/>
          </a:xfrm>
        </p:spPr>
      </p:pic>
      <p:sp>
        <p:nvSpPr>
          <p:cNvPr id="9" name="Text Placeholder 8">
            <a:extLst>
              <a:ext uri="{FF2B5EF4-FFF2-40B4-BE49-F238E27FC236}">
                <a16:creationId xmlns:a16="http://schemas.microsoft.com/office/drawing/2014/main" id="{08FE4DC2-8CCB-442B-B83B-CB17CB8293CD}"/>
              </a:ext>
            </a:extLst>
          </p:cNvPr>
          <p:cNvSpPr>
            <a:spLocks noGrp="1"/>
          </p:cNvSpPr>
          <p:nvPr>
            <p:ph type="body" sz="quarter" idx="21"/>
          </p:nvPr>
        </p:nvSpPr>
        <p:spPr/>
        <p:txBody>
          <a:bodyPr/>
          <a:lstStyle/>
          <a:p>
            <a:r>
              <a:rPr lang="en-US" dirty="0"/>
              <a:t>Indirect Costs: Technology Usage</a:t>
            </a:r>
          </a:p>
        </p:txBody>
      </p:sp>
      <p:pic>
        <p:nvPicPr>
          <p:cNvPr id="28" name="Picture Placeholder 27">
            <a:extLst>
              <a:ext uri="{FF2B5EF4-FFF2-40B4-BE49-F238E27FC236}">
                <a16:creationId xmlns:a16="http://schemas.microsoft.com/office/drawing/2014/main" id="{7E7712B6-62E7-468F-AE58-5306EA579A7D}"/>
              </a:ext>
            </a:extLst>
          </p:cNvPr>
          <p:cNvPicPr>
            <a:picLocks noGrp="1" noChangeAspect="1"/>
          </p:cNvPicPr>
          <p:nvPr>
            <p:ph type="pic" sz="quarter" idx="27"/>
          </p:nvPr>
        </p:nvPicPr>
        <p:blipFill>
          <a:blip r:embed="rId7"/>
          <a:srcRect/>
          <a:stretch/>
        </p:blipFill>
        <p:spPr>
          <a:xfrm>
            <a:off x="7367581" y="3516712"/>
            <a:ext cx="1800000" cy="1800000"/>
          </a:xfrm>
        </p:spPr>
      </p:pic>
      <p:sp>
        <p:nvSpPr>
          <p:cNvPr id="10" name="Text Placeholder 9">
            <a:extLst>
              <a:ext uri="{FF2B5EF4-FFF2-40B4-BE49-F238E27FC236}">
                <a16:creationId xmlns:a16="http://schemas.microsoft.com/office/drawing/2014/main" id="{2CBD5911-3682-4285-879A-C6AC261D874F}"/>
              </a:ext>
            </a:extLst>
          </p:cNvPr>
          <p:cNvSpPr>
            <a:spLocks noGrp="1"/>
          </p:cNvSpPr>
          <p:nvPr>
            <p:ph type="body" sz="quarter" idx="22"/>
          </p:nvPr>
        </p:nvSpPr>
        <p:spPr/>
        <p:txBody>
          <a:bodyPr/>
          <a:lstStyle/>
          <a:p>
            <a:r>
              <a:rPr lang="en-US" dirty="0"/>
              <a:t>Indirect Costs: Facilities</a:t>
            </a:r>
          </a:p>
        </p:txBody>
      </p:sp>
      <p:pic>
        <p:nvPicPr>
          <p:cNvPr id="30" name="Picture Placeholder 29">
            <a:extLst>
              <a:ext uri="{FF2B5EF4-FFF2-40B4-BE49-F238E27FC236}">
                <a16:creationId xmlns:a16="http://schemas.microsoft.com/office/drawing/2014/main" id="{D878A039-CB99-412A-BAD5-1D6255F0C322}"/>
              </a:ext>
            </a:extLst>
          </p:cNvPr>
          <p:cNvPicPr>
            <a:picLocks noGrp="1" noChangeAspect="1"/>
          </p:cNvPicPr>
          <p:nvPr>
            <p:ph type="pic" sz="quarter" idx="28"/>
          </p:nvPr>
        </p:nvPicPr>
        <p:blipFill>
          <a:blip r:embed="rId8"/>
          <a:srcRect/>
          <a:stretch/>
        </p:blipFill>
        <p:spPr>
          <a:xfrm>
            <a:off x="9500163" y="3516711"/>
            <a:ext cx="1800000" cy="1800000"/>
          </a:xfrm>
        </p:spPr>
      </p:pic>
      <p:sp>
        <p:nvSpPr>
          <p:cNvPr id="4" name="Slide Number Placeholder 3">
            <a:extLst>
              <a:ext uri="{FF2B5EF4-FFF2-40B4-BE49-F238E27FC236}">
                <a16:creationId xmlns:a16="http://schemas.microsoft.com/office/drawing/2014/main" id="{BF38360A-177E-E146-99A7-581A782814CE}"/>
              </a:ext>
            </a:extLst>
          </p:cNvPr>
          <p:cNvSpPr>
            <a:spLocks noGrp="1"/>
          </p:cNvSpPr>
          <p:nvPr>
            <p:ph type="sldNum" sz="quarter" idx="12"/>
          </p:nvPr>
        </p:nvSpPr>
        <p:spPr/>
        <p:txBody>
          <a:bodyPr/>
          <a:lstStyle/>
          <a:p>
            <a:fld id="{13D2E340-0663-474B-992C-9192B5C45E57}" type="slidenum">
              <a:rPr lang="en-US" smtClean="0"/>
              <a:t>5</a:t>
            </a:fld>
            <a:endParaRPr lang="en-US"/>
          </a:p>
        </p:txBody>
      </p:sp>
    </p:spTree>
    <p:extLst>
      <p:ext uri="{BB962C8B-B14F-4D97-AF65-F5344CB8AC3E}">
        <p14:creationId xmlns:p14="http://schemas.microsoft.com/office/powerpoint/2010/main" val="414911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p:txBody>
          <a:bodyPr/>
          <a:lstStyle/>
          <a:p>
            <a:r>
              <a:rPr lang="en-US" dirty="0"/>
              <a:t>What Does Learning Cost?</a:t>
            </a:r>
          </a:p>
        </p:txBody>
      </p:sp>
      <p:sp>
        <p:nvSpPr>
          <p:cNvPr id="4" name="Text Placeholder 3">
            <a:extLst>
              <a:ext uri="{FF2B5EF4-FFF2-40B4-BE49-F238E27FC236}">
                <a16:creationId xmlns:a16="http://schemas.microsoft.com/office/drawing/2014/main" id="{C1891695-E7DA-48AF-9EEB-86DA1F9BF74F}"/>
              </a:ext>
            </a:extLst>
          </p:cNvPr>
          <p:cNvSpPr>
            <a:spLocks noGrp="1"/>
          </p:cNvSpPr>
          <p:nvPr>
            <p:ph type="body" sz="quarter" idx="18"/>
          </p:nvPr>
        </p:nvSpPr>
        <p:spPr/>
        <p:txBody>
          <a:bodyPr/>
          <a:lstStyle/>
          <a:p>
            <a:pPr algn="ctr">
              <a:spcBef>
                <a:spcPts val="0"/>
              </a:spcBef>
            </a:pPr>
            <a:r>
              <a:rPr lang="en-US" dirty="0"/>
              <a:t> </a:t>
            </a:r>
          </a:p>
          <a:p>
            <a:pPr algn="ctr">
              <a:spcBef>
                <a:spcPts val="0"/>
              </a:spcBef>
            </a:pPr>
            <a:r>
              <a:rPr lang="en-US" dirty="0"/>
              <a:t>ROI = </a:t>
            </a:r>
            <a:r>
              <a:rPr lang="en-US" u="sng" dirty="0"/>
              <a:t>Net Program Benefits</a:t>
            </a:r>
            <a:r>
              <a:rPr lang="en-US" dirty="0"/>
              <a:t>   x 100</a:t>
            </a:r>
            <a:endParaRPr lang="en-US" u="sng" dirty="0"/>
          </a:p>
          <a:p>
            <a:pPr algn="ctr">
              <a:spcBef>
                <a:spcPts val="0"/>
              </a:spcBef>
            </a:pPr>
            <a:r>
              <a:rPr lang="en-US" dirty="0"/>
              <a:t>  Program Costs</a:t>
            </a:r>
          </a:p>
        </p:txBody>
      </p:sp>
      <p:graphicFrame>
        <p:nvGraphicFramePr>
          <p:cNvPr id="5" name="Content Placeholder 2" descr="Timeline SmartArt">
            <a:extLst>
              <a:ext uri="{FF2B5EF4-FFF2-40B4-BE49-F238E27FC236}">
                <a16:creationId xmlns:a16="http://schemas.microsoft.com/office/drawing/2014/main" id="{49A92778-1E2C-48F2-99CD-26EF59E3C6C0}"/>
              </a:ext>
            </a:extLst>
          </p:cNvPr>
          <p:cNvGraphicFramePr>
            <a:graphicFrameLocks noGrp="1"/>
          </p:cNvGraphicFramePr>
          <p:nvPr>
            <p:ph idx="4294967295"/>
            <p:extLst>
              <p:ext uri="{D42A27DB-BD31-4B8C-83A1-F6EECF244321}">
                <p14:modId xmlns:p14="http://schemas.microsoft.com/office/powerpoint/2010/main" val="2669877392"/>
              </p:ext>
            </p:extLst>
          </p:nvPr>
        </p:nvGraphicFramePr>
        <p:xfrm>
          <a:off x="5419725"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6</a:t>
            </a:fld>
            <a:endParaRPr lang="en-US" dirty="0"/>
          </a:p>
        </p:txBody>
      </p:sp>
      <p:sp>
        <p:nvSpPr>
          <p:cNvPr id="6" name="TextBox 5">
            <a:extLst>
              <a:ext uri="{FF2B5EF4-FFF2-40B4-BE49-F238E27FC236}">
                <a16:creationId xmlns:a16="http://schemas.microsoft.com/office/drawing/2014/main" id="{4958FEAB-9C17-43EF-A288-44CD6F1966A4}"/>
              </a:ext>
            </a:extLst>
          </p:cNvPr>
          <p:cNvSpPr txBox="1"/>
          <p:nvPr/>
        </p:nvSpPr>
        <p:spPr>
          <a:xfrm>
            <a:off x="6115312" y="6224588"/>
            <a:ext cx="4857226" cy="461665"/>
          </a:xfrm>
          <a:prstGeom prst="rect">
            <a:avLst/>
          </a:prstGeom>
          <a:noFill/>
        </p:spPr>
        <p:txBody>
          <a:bodyPr wrap="square" rtlCol="0">
            <a:spAutoFit/>
          </a:bodyPr>
          <a:lstStyle/>
          <a:p>
            <a:pPr lvl="0" algn="ctr"/>
            <a:r>
              <a:rPr lang="en-US" sz="1200" dirty="0"/>
              <a:t>If a student spends 180 hours a year learning math, being “a year behind” would cost approximately $1,312 for a teacher to remediate</a:t>
            </a:r>
          </a:p>
        </p:txBody>
      </p:sp>
    </p:spTree>
    <p:extLst>
      <p:ext uri="{BB962C8B-B14F-4D97-AF65-F5344CB8AC3E}">
        <p14:creationId xmlns:p14="http://schemas.microsoft.com/office/powerpoint/2010/main" val="29897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title"/>
          </p:nvPr>
        </p:nvSpPr>
        <p:spPr>
          <a:xfrm>
            <a:off x="260059" y="559678"/>
            <a:ext cx="4335848" cy="4952492"/>
          </a:xfrm>
        </p:spPr>
        <p:txBody>
          <a:bodyPr/>
          <a:lstStyle/>
          <a:p>
            <a:r>
              <a:rPr lang="en-US" dirty="0"/>
              <a:t>How Much Does </a:t>
            </a:r>
            <a:r>
              <a:rPr lang="en-US" dirty="0" err="1"/>
              <a:t>DreamBox</a:t>
            </a:r>
            <a:r>
              <a:rPr lang="en-US" dirty="0"/>
              <a:t> Cost?</a:t>
            </a:r>
          </a:p>
        </p:txBody>
      </p:sp>
      <p:sp>
        <p:nvSpPr>
          <p:cNvPr id="3" name="Content Placeholder 2">
            <a:extLst>
              <a:ext uri="{FF2B5EF4-FFF2-40B4-BE49-F238E27FC236}">
                <a16:creationId xmlns:a16="http://schemas.microsoft.com/office/drawing/2014/main" id="{3AD45E12-8254-4FAB-AF03-3FA92E2DC3BF}"/>
              </a:ext>
            </a:extLst>
          </p:cNvPr>
          <p:cNvSpPr>
            <a:spLocks noGrp="1"/>
          </p:cNvSpPr>
          <p:nvPr>
            <p:ph idx="1"/>
          </p:nvPr>
        </p:nvSpPr>
        <p:spPr/>
        <p:txBody>
          <a:bodyPr/>
          <a:lstStyle/>
          <a:p>
            <a:r>
              <a:rPr lang="en-US" dirty="0" err="1"/>
              <a:t>DreamBox</a:t>
            </a:r>
            <a:r>
              <a:rPr lang="en-US" dirty="0"/>
              <a:t> has a direct cost of $11,500 and $500 for teacher training</a:t>
            </a:r>
          </a:p>
          <a:p>
            <a:pPr lvl="1"/>
            <a:r>
              <a:rPr lang="en-US" dirty="0"/>
              <a:t>$12.20 per student license</a:t>
            </a:r>
          </a:p>
          <a:p>
            <a:r>
              <a:rPr lang="en-US" dirty="0"/>
              <a:t>In ROI, we must encumber every possible cost when cost loading (overestimate)</a:t>
            </a:r>
          </a:p>
          <a:p>
            <a:r>
              <a:rPr lang="en-US" dirty="0"/>
              <a:t>Since the program was operated during school time, the cost of teachers was added</a:t>
            </a:r>
          </a:p>
          <a:p>
            <a:pPr lvl="1"/>
            <a:r>
              <a:rPr lang="en-US" dirty="0"/>
              <a:t>One hour per teacher per day for intervention time, including benefits, average of $41.93/hour</a:t>
            </a:r>
          </a:p>
          <a:p>
            <a:pPr lvl="1"/>
            <a:r>
              <a:rPr lang="en-US" dirty="0"/>
              <a:t>Total of $176,519 in unavoidable teacher costs</a:t>
            </a:r>
          </a:p>
          <a:p>
            <a:r>
              <a:rPr lang="en-US" dirty="0"/>
              <a:t>Cost of internet and technology usage for program was $6,720</a:t>
            </a:r>
          </a:p>
          <a:p>
            <a:r>
              <a:rPr lang="en-US" dirty="0"/>
              <a:t>Total program cost of $194,239 for program at two schools</a:t>
            </a:r>
          </a:p>
          <a:p>
            <a:pPr lvl="1"/>
            <a:endParaRPr lang="en-US" dirty="0"/>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7</a:t>
            </a:fld>
            <a:endParaRPr lang="en-US"/>
          </a:p>
        </p:txBody>
      </p:sp>
    </p:spTree>
    <p:extLst>
      <p:ext uri="{BB962C8B-B14F-4D97-AF65-F5344CB8AC3E}">
        <p14:creationId xmlns:p14="http://schemas.microsoft.com/office/powerpoint/2010/main" val="218098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69D-B8C8-4982-AE15-C41C3D921D39}"/>
              </a:ext>
            </a:extLst>
          </p:cNvPr>
          <p:cNvSpPr>
            <a:spLocks noGrp="1"/>
          </p:cNvSpPr>
          <p:nvPr>
            <p:ph type="title"/>
          </p:nvPr>
        </p:nvSpPr>
        <p:spPr>
          <a:xfrm>
            <a:off x="260059" y="559678"/>
            <a:ext cx="4335848" cy="4952492"/>
          </a:xfrm>
        </p:spPr>
        <p:txBody>
          <a:bodyPr/>
          <a:lstStyle/>
          <a:p>
            <a:r>
              <a:rPr lang="en-US" dirty="0"/>
              <a:t>What is the Benefit of </a:t>
            </a:r>
            <a:r>
              <a:rPr lang="en-US" dirty="0" err="1"/>
              <a:t>DreamBox</a:t>
            </a:r>
            <a:r>
              <a:rPr lang="en-US" dirty="0"/>
              <a:t>?</a:t>
            </a:r>
          </a:p>
        </p:txBody>
      </p:sp>
      <p:sp>
        <p:nvSpPr>
          <p:cNvPr id="3" name="Content Placeholder 2">
            <a:extLst>
              <a:ext uri="{FF2B5EF4-FFF2-40B4-BE49-F238E27FC236}">
                <a16:creationId xmlns:a16="http://schemas.microsoft.com/office/drawing/2014/main" id="{3AD45E12-8254-4FAB-AF03-3FA92E2DC3BF}"/>
              </a:ext>
            </a:extLst>
          </p:cNvPr>
          <p:cNvSpPr>
            <a:spLocks noGrp="1"/>
          </p:cNvSpPr>
          <p:nvPr>
            <p:ph idx="1"/>
          </p:nvPr>
        </p:nvSpPr>
        <p:spPr/>
        <p:txBody>
          <a:bodyPr/>
          <a:lstStyle/>
          <a:p>
            <a:r>
              <a:rPr lang="en-US" dirty="0" err="1"/>
              <a:t>DreamBox</a:t>
            </a:r>
            <a:r>
              <a:rPr lang="en-US" dirty="0"/>
              <a:t> provides an estimate of how many hours behind a student is in math (based on grade level expectations) and a measure of how many hours of growth they have</a:t>
            </a:r>
          </a:p>
          <a:p>
            <a:r>
              <a:rPr lang="en-US" dirty="0"/>
              <a:t>This measure was correlated to growth on FSA                (</a:t>
            </a:r>
            <a:r>
              <a:rPr lang="en-US" i="1" dirty="0"/>
              <a:t>r</a:t>
            </a:r>
            <a:r>
              <a:rPr lang="en-US" dirty="0"/>
              <a:t> = .669, </a:t>
            </a:r>
            <a:r>
              <a:rPr lang="en-US" i="1" dirty="0"/>
              <a:t>p</a:t>
            </a:r>
            <a:r>
              <a:rPr lang="en-US" dirty="0"/>
              <a:t> &lt; .001)</a:t>
            </a:r>
          </a:p>
          <a:p>
            <a:r>
              <a:rPr lang="en-US" dirty="0"/>
              <a:t>Based on the </a:t>
            </a:r>
            <a:r>
              <a:rPr lang="en-US" dirty="0" err="1"/>
              <a:t>DreamBox</a:t>
            </a:r>
            <a:r>
              <a:rPr lang="en-US" dirty="0"/>
              <a:t> measure, students gained 80,202 hours of learning (considering the lowest end of the confidence interval - underestimate)</a:t>
            </a:r>
          </a:p>
          <a:p>
            <a:r>
              <a:rPr lang="en-US" dirty="0"/>
              <a:t>Effect sizes were calculated</a:t>
            </a:r>
          </a:p>
          <a:p>
            <a:pPr lvl="1"/>
            <a:r>
              <a:rPr lang="en-US" dirty="0"/>
              <a:t>Student who completed more lessons grew more            (</a:t>
            </a:r>
            <a:r>
              <a:rPr lang="el-GR" sz="1800" b="0" i="0" u="none" strike="noStrike" baseline="0" dirty="0">
                <a:solidFill>
                  <a:srgbClr val="000000"/>
                </a:solidFill>
              </a:rPr>
              <a:t>η</a:t>
            </a:r>
            <a:r>
              <a:rPr lang="el-GR" sz="1800" b="0" i="0" u="none" strike="noStrike" baseline="30000" dirty="0">
                <a:solidFill>
                  <a:srgbClr val="000000"/>
                </a:solidFill>
              </a:rPr>
              <a:t>2</a:t>
            </a:r>
            <a:r>
              <a:rPr lang="el-GR" sz="1800" b="0" i="0" u="none" strike="noStrike" baseline="0" dirty="0">
                <a:solidFill>
                  <a:srgbClr val="000000"/>
                </a:solidFill>
              </a:rPr>
              <a:t> </a:t>
            </a:r>
            <a:r>
              <a:rPr lang="el-GR" dirty="0"/>
              <a:t>= 0.37</a:t>
            </a:r>
            <a:r>
              <a:rPr lang="en-US" dirty="0"/>
              <a:t>**)</a:t>
            </a:r>
          </a:p>
          <a:p>
            <a:pPr lvl="1"/>
            <a:r>
              <a:rPr lang="en-US" dirty="0"/>
              <a:t>After propensity score matching across the district, students who used </a:t>
            </a:r>
            <a:r>
              <a:rPr lang="en-US" dirty="0" err="1"/>
              <a:t>DreamBox</a:t>
            </a:r>
            <a:r>
              <a:rPr lang="en-US" dirty="0"/>
              <a:t> was growth </a:t>
            </a:r>
            <a:r>
              <a:rPr lang="en-US" i="1" dirty="0"/>
              <a:t>d</a:t>
            </a:r>
            <a:r>
              <a:rPr lang="en-US" dirty="0"/>
              <a:t> = 0.22*.</a:t>
            </a:r>
          </a:p>
        </p:txBody>
      </p:sp>
      <p:sp>
        <p:nvSpPr>
          <p:cNvPr id="4" name="Slide Number Placeholder 3">
            <a:extLst>
              <a:ext uri="{FF2B5EF4-FFF2-40B4-BE49-F238E27FC236}">
                <a16:creationId xmlns:a16="http://schemas.microsoft.com/office/drawing/2014/main" id="{D0C282D6-6FE9-264F-8985-EBC964197BF5}"/>
              </a:ext>
            </a:extLst>
          </p:cNvPr>
          <p:cNvSpPr>
            <a:spLocks noGrp="1"/>
          </p:cNvSpPr>
          <p:nvPr>
            <p:ph type="sldNum" sz="quarter" idx="12"/>
          </p:nvPr>
        </p:nvSpPr>
        <p:spPr/>
        <p:txBody>
          <a:bodyPr/>
          <a:lstStyle/>
          <a:p>
            <a:fld id="{13D2E340-0663-474B-992C-9192B5C45E57}" type="slidenum">
              <a:rPr lang="en-US" smtClean="0"/>
              <a:t>8</a:t>
            </a:fld>
            <a:endParaRPr lang="en-US"/>
          </a:p>
        </p:txBody>
      </p:sp>
    </p:spTree>
    <p:extLst>
      <p:ext uri="{BB962C8B-B14F-4D97-AF65-F5344CB8AC3E}">
        <p14:creationId xmlns:p14="http://schemas.microsoft.com/office/powerpoint/2010/main" val="336757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7F4D-F280-472F-9307-25B3E6BD88B5}"/>
              </a:ext>
            </a:extLst>
          </p:cNvPr>
          <p:cNvSpPr>
            <a:spLocks noGrp="1"/>
          </p:cNvSpPr>
          <p:nvPr>
            <p:ph type="title"/>
          </p:nvPr>
        </p:nvSpPr>
        <p:spPr/>
        <p:txBody>
          <a:bodyPr/>
          <a:lstStyle/>
          <a:p>
            <a:r>
              <a:rPr lang="en-US" dirty="0"/>
              <a:t>Calculating ROI</a:t>
            </a:r>
          </a:p>
        </p:txBody>
      </p:sp>
      <p:sp>
        <p:nvSpPr>
          <p:cNvPr id="4" name="Text Placeholder 3">
            <a:extLst>
              <a:ext uri="{FF2B5EF4-FFF2-40B4-BE49-F238E27FC236}">
                <a16:creationId xmlns:a16="http://schemas.microsoft.com/office/drawing/2014/main" id="{C1891695-E7DA-48AF-9EEB-86DA1F9BF74F}"/>
              </a:ext>
            </a:extLst>
          </p:cNvPr>
          <p:cNvSpPr>
            <a:spLocks noGrp="1"/>
          </p:cNvSpPr>
          <p:nvPr>
            <p:ph type="body" sz="quarter" idx="18"/>
          </p:nvPr>
        </p:nvSpPr>
        <p:spPr/>
        <p:txBody>
          <a:bodyPr/>
          <a:lstStyle/>
          <a:p>
            <a:pPr algn="ctr">
              <a:spcBef>
                <a:spcPts val="0"/>
              </a:spcBef>
            </a:pPr>
            <a:r>
              <a:rPr lang="en-US" dirty="0"/>
              <a:t> </a:t>
            </a:r>
          </a:p>
          <a:p>
            <a:pPr algn="ctr">
              <a:spcBef>
                <a:spcPts val="0"/>
              </a:spcBef>
            </a:pPr>
            <a:r>
              <a:rPr lang="en-US" dirty="0"/>
              <a:t>ROI = </a:t>
            </a:r>
            <a:r>
              <a:rPr lang="en-US" u="sng" dirty="0"/>
              <a:t>Net Program Benefits</a:t>
            </a:r>
            <a:r>
              <a:rPr lang="en-US" dirty="0"/>
              <a:t>   x 100</a:t>
            </a:r>
            <a:endParaRPr lang="en-US" u="sng" dirty="0"/>
          </a:p>
          <a:p>
            <a:pPr algn="ctr">
              <a:spcBef>
                <a:spcPts val="0"/>
              </a:spcBef>
            </a:pPr>
            <a:r>
              <a:rPr lang="en-US" dirty="0"/>
              <a:t>  Program Costs</a:t>
            </a:r>
          </a:p>
        </p:txBody>
      </p:sp>
      <p:graphicFrame>
        <p:nvGraphicFramePr>
          <p:cNvPr id="5" name="Content Placeholder 2" descr="Timeline SmartArt">
            <a:extLst>
              <a:ext uri="{FF2B5EF4-FFF2-40B4-BE49-F238E27FC236}">
                <a16:creationId xmlns:a16="http://schemas.microsoft.com/office/drawing/2014/main" id="{49A92778-1E2C-48F2-99CD-26EF59E3C6C0}"/>
              </a:ext>
            </a:extLst>
          </p:cNvPr>
          <p:cNvGraphicFramePr>
            <a:graphicFrameLocks noGrp="1"/>
          </p:cNvGraphicFramePr>
          <p:nvPr>
            <p:ph idx="4294967295"/>
            <p:extLst>
              <p:ext uri="{D42A27DB-BD31-4B8C-83A1-F6EECF244321}">
                <p14:modId xmlns:p14="http://schemas.microsoft.com/office/powerpoint/2010/main" val="1373299536"/>
              </p:ext>
            </p:extLst>
          </p:nvPr>
        </p:nvGraphicFramePr>
        <p:xfrm>
          <a:off x="5419725"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a:lstStyle/>
          <a:p>
            <a:fld id="{13D2E340-0663-474B-992C-9192B5C45E57}" type="slidenum">
              <a:rPr lang="en-US" smtClean="0"/>
              <a:t>9</a:t>
            </a:fld>
            <a:endParaRPr lang="en-US" dirty="0"/>
          </a:p>
        </p:txBody>
      </p:sp>
      <p:sp>
        <p:nvSpPr>
          <p:cNvPr id="6" name="TextBox 5">
            <a:extLst>
              <a:ext uri="{FF2B5EF4-FFF2-40B4-BE49-F238E27FC236}">
                <a16:creationId xmlns:a16="http://schemas.microsoft.com/office/drawing/2014/main" id="{4958FEAB-9C17-43EF-A288-44CD6F1966A4}"/>
              </a:ext>
            </a:extLst>
          </p:cNvPr>
          <p:cNvSpPr txBox="1"/>
          <p:nvPr/>
        </p:nvSpPr>
        <p:spPr>
          <a:xfrm>
            <a:off x="6115312" y="6224588"/>
            <a:ext cx="4857226" cy="461665"/>
          </a:xfrm>
          <a:prstGeom prst="rect">
            <a:avLst/>
          </a:prstGeom>
          <a:noFill/>
        </p:spPr>
        <p:txBody>
          <a:bodyPr wrap="square" rtlCol="0">
            <a:spAutoFit/>
          </a:bodyPr>
          <a:lstStyle/>
          <a:p>
            <a:pPr lvl="0" algn="ctr"/>
            <a:r>
              <a:rPr lang="en-US" sz="1200" dirty="0"/>
              <a:t>Basically, if we hadn’t used </a:t>
            </a:r>
            <a:r>
              <a:rPr lang="en-US" sz="1200" dirty="0" err="1"/>
              <a:t>DreamBox</a:t>
            </a:r>
            <a:r>
              <a:rPr lang="en-US" sz="1200" dirty="0"/>
              <a:t>, it would have cost $584,673 to pay teachers to receive a similar level of intervention</a:t>
            </a:r>
          </a:p>
        </p:txBody>
      </p:sp>
    </p:spTree>
    <p:extLst>
      <p:ext uri="{BB962C8B-B14F-4D97-AF65-F5344CB8AC3E}">
        <p14:creationId xmlns:p14="http://schemas.microsoft.com/office/powerpoint/2010/main" val="3614355513"/>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win32_fixed.potx" id="{CF094E1D-DD3F-4B88-853B-B22D3B2DB0B1}" vid="{887934D9-778B-4E95-9B07-31F217C0A1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Biography presentation</Template>
  <TotalTime>3381</TotalTime>
  <Words>811</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Schoolbook</vt:lpstr>
      <vt:lpstr>Corbel</vt:lpstr>
      <vt:lpstr>Headlines</vt:lpstr>
      <vt:lpstr>ROI Evaluation of DreamBox</vt:lpstr>
      <vt:lpstr>Why ROI?</vt:lpstr>
      <vt:lpstr>ROI Evaluation Process</vt:lpstr>
      <vt:lpstr>What is DreamBox?</vt:lpstr>
      <vt:lpstr>Cost Loading</vt:lpstr>
      <vt:lpstr>What Does Learning Cost?</vt:lpstr>
      <vt:lpstr>How Much Does DreamBox Cost?</vt:lpstr>
      <vt:lpstr>What is the Benefit of DreamBox?</vt:lpstr>
      <vt:lpstr>Calculating ROI</vt:lpstr>
      <vt:lpstr>Find Other Data to Report Alongside ROI</vt:lpstr>
      <vt:lpstr>Other Osceola ROI Findings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ROI Evaluation of DreamBox</dc:title>
  <dc:creator>David Maddock</dc:creator>
  <cp:lastModifiedBy>David Maddock</cp:lastModifiedBy>
  <cp:revision>23</cp:revision>
  <dcterms:created xsi:type="dcterms:W3CDTF">2022-12-06T13:21:30Z</dcterms:created>
  <dcterms:modified xsi:type="dcterms:W3CDTF">2023-06-21T18:18:05Z</dcterms:modified>
</cp:coreProperties>
</file>